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2"/>
  </p:notesMasterIdLst>
  <p:handoutMasterIdLst>
    <p:handoutMasterId r:id="rId23"/>
  </p:handoutMasterIdLst>
  <p:sldIdLst>
    <p:sldId id="547" r:id="rId2"/>
    <p:sldId id="550" r:id="rId3"/>
    <p:sldId id="614" r:id="rId4"/>
    <p:sldId id="625" r:id="rId5"/>
    <p:sldId id="627" r:id="rId6"/>
    <p:sldId id="619" r:id="rId7"/>
    <p:sldId id="628" r:id="rId8"/>
    <p:sldId id="618" r:id="rId9"/>
    <p:sldId id="620" r:id="rId10"/>
    <p:sldId id="621" r:id="rId11"/>
    <p:sldId id="615" r:id="rId12"/>
    <p:sldId id="630" r:id="rId13"/>
    <p:sldId id="626" r:id="rId14"/>
    <p:sldId id="632" r:id="rId15"/>
    <p:sldId id="631" r:id="rId16"/>
    <p:sldId id="562" r:id="rId17"/>
    <p:sldId id="554" r:id="rId18"/>
    <p:sldId id="616" r:id="rId19"/>
    <p:sldId id="552" r:id="rId20"/>
    <p:sldId id="553" r:id="rId21"/>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521415D9-36F7-43E2-AB2F-B90AF26B5E84}">
      <p14:sectionLst xmlns:p14="http://schemas.microsoft.com/office/powerpoint/2010/main">
        <p14:section name="Default Section" id="{EBD7B7BD-0228-49AB-A366-7838400FAC90}">
          <p14:sldIdLst>
            <p14:sldId id="547"/>
            <p14:sldId id="550"/>
            <p14:sldId id="614"/>
            <p14:sldId id="625"/>
            <p14:sldId id="627"/>
            <p14:sldId id="619"/>
            <p14:sldId id="628"/>
            <p14:sldId id="618"/>
            <p14:sldId id="620"/>
            <p14:sldId id="621"/>
            <p14:sldId id="615"/>
            <p14:sldId id="630"/>
            <p14:sldId id="626"/>
            <p14:sldId id="632"/>
            <p14:sldId id="631"/>
            <p14:sldId id="562"/>
            <p14:sldId id="554"/>
            <p14:sldId id="616"/>
            <p14:sldId id="552"/>
          </p14:sldIdLst>
        </p14:section>
        <p14:section name="Untitled Section" id="{F4BF9635-23C0-477B-9A0C-F010299B506A}">
          <p14:sldIdLst>
            <p14:sldId id="553"/>
          </p14:sldIdLst>
        </p14:section>
      </p14:sectionLst>
    </p:ex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guide id="3" orient="horz" pos="2160">
          <p15:clr>
            <a:srgbClr val="A4A3A4"/>
          </p15:clr>
        </p15:guide>
        <p15:guide id="4"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FF7F7F"/>
    <a:srgbClr val="FF4747"/>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42" autoAdjust="0"/>
    <p:restoredTop sz="94660"/>
  </p:normalViewPr>
  <p:slideViewPr>
    <p:cSldViewPr>
      <p:cViewPr varScale="1">
        <p:scale>
          <a:sx n="92" d="100"/>
          <a:sy n="92" d="100"/>
        </p:scale>
        <p:origin x="-42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1" d="100"/>
          <a:sy n="71" d="100"/>
        </p:scale>
        <p:origin x="-762" y="-102"/>
      </p:cViewPr>
      <p:guideLst>
        <p:guide orient="horz" pos="2880"/>
        <p:guide orient="horz" pos="2160"/>
        <p:guide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2020-09-09</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9/9/2020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5940152" y="5576753"/>
            <a:ext cx="3024336"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a:t>
            </a:r>
            <a:r>
              <a:rPr lang="en-US" sz="1100" b="0" kern="0" dirty="0">
                <a:solidFill>
                  <a:srgbClr val="FFFFFF"/>
                </a:solidFill>
                <a:latin typeface="Georgia" panose="02040502050405020303" pitchFamily="18" charset="0"/>
                <a:ea typeface="ＭＳ Ｐゴシック" charset="-128"/>
                <a:cs typeface="Arial" pitchFamily="34" charset="0"/>
              </a:rPr>
              <a:t>Wilhelm Harder, </a:t>
            </a:r>
            <a:r>
              <a:rPr lang="en-US" sz="1100" b="0" kern="0" dirty="0" err="1">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Hiren Patel, Ph.D., </a:t>
            </a:r>
            <a:r>
              <a:rPr lang="en-US" sz="1100" b="0" kern="0" dirty="0" err="1" smtClean="0">
                <a:solidFill>
                  <a:srgbClr val="FFFFFF"/>
                </a:solidFill>
                <a:latin typeface="Georgia" panose="02040502050405020303" pitchFamily="18" charset="0"/>
                <a:ea typeface="ＭＳ Ｐゴシック" charset="-128"/>
                <a:cs typeface="Arial" pitchFamily="34" charset="0"/>
              </a:rPr>
              <a:t>P.Eng</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Prof. Werner </a:t>
            </a:r>
            <a:r>
              <a:rPr lang="en-US" sz="1100" b="0" kern="0" dirty="0" err="1" smtClean="0">
                <a:solidFill>
                  <a:srgbClr val="FFFFFF"/>
                </a:solidFill>
                <a:latin typeface="Georgia" panose="02040502050405020303" pitchFamily="18" charset="0"/>
                <a:ea typeface="ＭＳ Ｐゴシック" charset="-128"/>
                <a:cs typeface="Arial" pitchFamily="34" charset="0"/>
              </a:rPr>
              <a:t>Dietl</a:t>
            </a:r>
            <a:r>
              <a:rPr lang="en-US" sz="1100" b="0" kern="0" dirty="0" smtClean="0">
                <a:solidFill>
                  <a:srgbClr val="FFFFFF"/>
                </a:solidFill>
                <a:latin typeface="Georgia" panose="02040502050405020303" pitchFamily="18" charset="0"/>
                <a:ea typeface="ＭＳ Ｐゴシック" charset="-128"/>
                <a:cs typeface="Arial" pitchFamily="34" charset="0"/>
              </a:rPr>
              <a:t>,</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2018-20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tretch>
            <a:fillRect/>
          </a:stretch>
        </p:blipFill>
        <p:spPr bwMode="auto">
          <a:xfrm>
            <a:off x="298587" y="5634955"/>
            <a:ext cx="1151257"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rPr>
              <a:t>Sorted arrays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mn-cs"/>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198" t="18755"/>
          <a:stretch/>
        </p:blipFill>
        <p:spPr bwMode="auto">
          <a:xfrm>
            <a:off x="33338" y="38100"/>
            <a:ext cx="1714448" cy="526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tretch>
            <a:fillRect/>
          </a:stretch>
        </p:blipFill>
        <p:spPr bwMode="auto">
          <a:xfrm>
            <a:off x="8277066" y="6515494"/>
            <a:ext cx="798780"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8.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1.wav"/><Relationship Id="rId2" Type="http://schemas.microsoft.com/office/2007/relationships/media" Target="../media/media11.wav"/><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10.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audio" Target="../media/media13.wav"/><Relationship Id="rId2" Type="http://schemas.microsoft.com/office/2007/relationships/media" Target="../media/media13.wav"/><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audio" Target="../media/media14.wav"/><Relationship Id="rId2" Type="http://schemas.microsoft.com/office/2007/relationships/media" Target="../media/media14.wav"/><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5.wav"/><Relationship Id="rId2" Type="http://schemas.microsoft.com/office/2007/relationships/media" Target="../media/media15.wav"/><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av"/><Relationship Id="rId1" Type="http://schemas.microsoft.com/office/2007/relationships/media" Target="../media/media20.wav"/><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2" Type="http://schemas.microsoft.com/office/2007/relationships/media" Target="../media/media3.wav"/><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audio" Target="../media/media6.wav"/><Relationship Id="rId2" Type="http://schemas.microsoft.com/office/2007/relationships/media" Target="../media/media6.wav"/><Relationship Id="rId1" Type="http://schemas.openxmlformats.org/officeDocument/2006/relationships/tags" Target="../tags/tag4.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5.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7.xml"/><Relationship Id="rId5" Type="http://schemas.openxmlformats.org/officeDocument/2006/relationships/image" Target="../media/image10.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27784" y="3111103"/>
            <a:ext cx="6336704" cy="1470025"/>
          </a:xfrm>
        </p:spPr>
        <p:txBody>
          <a:bodyPr>
            <a:normAutofit/>
          </a:bodyPr>
          <a:lstStyle/>
          <a:p>
            <a:r>
              <a:rPr lang="en-CA" dirty="0" smtClean="0"/>
              <a:t>Sorted arrays</a:t>
            </a: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xmlns:p14="http://schemas.microsoft.com/office/powerpoint/2010/main">
    <mc:Choice Requires="p14">
      <p:transition spd="slow" p14:dur="2000" advTm="16140"/>
    </mc:Choice>
    <mc:Fallback xmlns="">
      <p:transition spd="slow" advTm="161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Is an array sorted?</a:t>
            </a:r>
            <a:endParaRPr lang="en-CA" dirty="0"/>
          </a:p>
        </p:txBody>
      </p:sp>
      <p:sp>
        <p:nvSpPr>
          <p:cNvPr id="3" name="Content Placeholder 2"/>
          <p:cNvSpPr>
            <a:spLocks noGrp="1"/>
          </p:cNvSpPr>
          <p:nvPr>
            <p:ph idx="1"/>
          </p:nvPr>
        </p:nvSpPr>
        <p:spPr/>
        <p:txBody>
          <a:bodyPr>
            <a:normAutofit lnSpcReduction="10000"/>
          </a:bodyPr>
          <a:lstStyle/>
          <a:p>
            <a:pPr algn="l"/>
            <a:r>
              <a:rPr lang="en-US" dirty="0" smtClean="0"/>
              <a:t>Thus, our function declaration and definition are:</a:t>
            </a:r>
          </a:p>
          <a:p>
            <a:pPr marL="457200" lvl="1" indent="0">
              <a:buNone/>
            </a:pPr>
            <a:endParaRPr lang="en-US" sz="1600" dirty="0" smtClean="0">
              <a:latin typeface="Consolas" panose="020B0609020204030204" pitchFamily="49" charset="0"/>
            </a:endParaRPr>
          </a:p>
          <a:p>
            <a:pPr marL="457200" lvl="1" indent="0">
              <a:buNone/>
            </a:pPr>
            <a:r>
              <a:rPr lang="en-US" sz="1600" dirty="0" smtClean="0">
                <a:latin typeface="Consolas" panose="020B0609020204030204" pitchFamily="49" charset="0"/>
              </a:rPr>
              <a:t>bool </a:t>
            </a:r>
            <a:r>
              <a:rPr lang="en-US" sz="1600" dirty="0" err="1" smtClean="0">
                <a:latin typeface="Consolas" panose="020B0609020204030204" pitchFamily="49" charset="0"/>
              </a:rPr>
              <a:t>is_sorted</a:t>
            </a:r>
            <a:r>
              <a:rPr lang="en-US" sz="1600" dirty="0">
                <a:latin typeface="Consolas" panose="020B0609020204030204" pitchFamily="49" charset="0"/>
              </a:rPr>
              <a:t>( double </a:t>
            </a:r>
            <a:r>
              <a:rPr lang="en-US" sz="1600" dirty="0" err="1" smtClean="0">
                <a:latin typeface="Consolas" panose="020B0609020204030204" pitchFamily="49" charset="0"/>
              </a:rPr>
              <a:t>const</a:t>
            </a:r>
            <a:r>
              <a:rPr lang="en-US" sz="1600" dirty="0" smtClean="0">
                <a:latin typeface="Consolas" panose="020B0609020204030204" pitchFamily="49" charset="0"/>
              </a:rPr>
              <a:t> array</a:t>
            </a: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a:t>
            </a:r>
            <a:r>
              <a:rPr lang="en-US" sz="1600" dirty="0" err="1" smtClean="0">
                <a:latin typeface="Consolas" panose="020B0609020204030204" pitchFamily="49" charset="0"/>
              </a:rPr>
              <a:t>const</a:t>
            </a:r>
            <a:r>
              <a:rPr lang="en-US" sz="1600" dirty="0" smtClean="0">
                <a:latin typeface="Consolas" panose="020B0609020204030204" pitchFamily="49" charset="0"/>
              </a:rPr>
              <a:t> capacity </a:t>
            </a:r>
            <a:r>
              <a:rPr lang="en-US" sz="1600" dirty="0">
                <a:latin typeface="Consolas" panose="020B0609020204030204" pitchFamily="49" charset="0"/>
              </a:rPr>
              <a:t>);</a:t>
            </a:r>
            <a:endParaRPr lang="en-US" sz="1600" dirty="0"/>
          </a:p>
          <a:p>
            <a:pPr marL="457200" lvl="1" indent="0">
              <a:buNone/>
            </a:pPr>
            <a:endParaRPr lang="en-US" sz="1600" dirty="0" smtClean="0">
              <a:latin typeface="Consolas" panose="020B0609020204030204" pitchFamily="49" charset="0"/>
            </a:endParaRPr>
          </a:p>
          <a:p>
            <a:pPr marL="457200" lvl="1" indent="0">
              <a:buNone/>
            </a:pPr>
            <a:r>
              <a:rPr lang="en-US" sz="1600" dirty="0" smtClean="0">
                <a:latin typeface="Consolas" panose="020B0609020204030204" pitchFamily="49" charset="0"/>
              </a:rPr>
              <a:t>bool </a:t>
            </a:r>
            <a:r>
              <a:rPr lang="en-US" sz="1600" dirty="0" err="1" smtClean="0">
                <a:latin typeface="Consolas" panose="020B0609020204030204" pitchFamily="49" charset="0"/>
              </a:rPr>
              <a:t>is_sorted</a:t>
            </a:r>
            <a:r>
              <a:rPr lang="en-US" sz="1600" dirty="0">
                <a:latin typeface="Consolas" panose="020B0609020204030204" pitchFamily="49" charset="0"/>
              </a:rPr>
              <a:t>( double </a:t>
            </a:r>
            <a:r>
              <a:rPr lang="en-US" sz="1600" dirty="0" err="1">
                <a:latin typeface="Consolas" panose="020B0609020204030204" pitchFamily="49" charset="0"/>
              </a:rPr>
              <a:t>const</a:t>
            </a:r>
            <a:r>
              <a:rPr lang="en-US" sz="1600" dirty="0">
                <a:latin typeface="Consolas" panose="020B0609020204030204" pitchFamily="49" charset="0"/>
              </a:rPr>
              <a:t> </a:t>
            </a:r>
            <a:r>
              <a:rPr lang="en-US" sz="1600" dirty="0" smtClean="0">
                <a:latin typeface="Consolas" panose="020B0609020204030204" pitchFamily="49" charset="0"/>
              </a:rPr>
              <a:t>array</a:t>
            </a: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a:t>
            </a:r>
            <a:r>
              <a:rPr lang="en-US" sz="1600" dirty="0" err="1">
                <a:latin typeface="Consolas" panose="020B0609020204030204" pitchFamily="49" charset="0"/>
              </a:rPr>
              <a:t>const</a:t>
            </a:r>
            <a:r>
              <a:rPr lang="en-US" sz="1600" dirty="0">
                <a:latin typeface="Consolas" panose="020B0609020204030204" pitchFamily="49" charset="0"/>
              </a:rPr>
              <a:t> </a:t>
            </a:r>
            <a:r>
              <a:rPr lang="en-US" sz="1600" dirty="0" smtClean="0">
                <a:latin typeface="Consolas" panose="020B0609020204030204" pitchFamily="49" charset="0"/>
              </a:rPr>
              <a:t>capacity ) {</a:t>
            </a:r>
            <a:endParaRPr lang="en-US" sz="1600" dirty="0"/>
          </a:p>
          <a:p>
            <a:pPr marL="457200" lvl="1" indent="0">
              <a:buNone/>
            </a:pPr>
            <a:r>
              <a:rPr lang="en-US" sz="1600" dirty="0">
                <a:latin typeface="Consolas" panose="020B0609020204030204" pitchFamily="49" charset="0"/>
              </a:rPr>
              <a:t> for (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k{0}; k &lt; capacity - 1; ++k ) {</a:t>
            </a:r>
          </a:p>
          <a:p>
            <a:pPr marL="457200" lvl="1" indent="0">
              <a:buNone/>
            </a:pPr>
            <a:r>
              <a:rPr lang="en-US" sz="1600" dirty="0">
                <a:latin typeface="Consolas" panose="020B0609020204030204" pitchFamily="49" charset="0"/>
              </a:rPr>
              <a:t>        if ( array[k] &gt; array[k + 1] ) {</a:t>
            </a:r>
          </a:p>
          <a:p>
            <a:pPr marL="457200" lvl="1" indent="0">
              <a:buNone/>
            </a:pPr>
            <a:r>
              <a:rPr lang="en-US" sz="1600" dirty="0">
                <a:latin typeface="Consolas" panose="020B0609020204030204" pitchFamily="49" charset="0"/>
              </a:rPr>
              <a:t>            return false;</a:t>
            </a:r>
          </a:p>
          <a:p>
            <a:pPr marL="457200" lvl="1" indent="0">
              <a:buNone/>
            </a:pPr>
            <a:r>
              <a:rPr lang="en-US" sz="1600" dirty="0">
                <a:latin typeface="Consolas" panose="020B0609020204030204" pitchFamily="49" charset="0"/>
              </a:rPr>
              <a:t>        }</a:t>
            </a:r>
          </a:p>
          <a:p>
            <a:pPr marL="457200" lvl="1" indent="0">
              <a:buNone/>
            </a:pPr>
            <a:r>
              <a:rPr lang="en-US" sz="1600" dirty="0">
                <a:latin typeface="Consolas" panose="020B0609020204030204" pitchFamily="49" charset="0"/>
              </a:rPr>
              <a:t>    }</a:t>
            </a:r>
          </a:p>
          <a:p>
            <a:pPr marL="457200" lvl="1" indent="0">
              <a:buNone/>
            </a:pP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    return true</a:t>
            </a:r>
            <a:r>
              <a:rPr lang="en-US" sz="1600" dirty="0" smtClean="0">
                <a:latin typeface="Consolas" panose="020B0609020204030204" pitchFamily="49" charset="0"/>
              </a:rPr>
              <a:t>;</a:t>
            </a:r>
          </a:p>
          <a:p>
            <a:pPr marL="457200" lvl="1" indent="0">
              <a:buNone/>
            </a:pPr>
            <a:r>
              <a:rPr lang="en-US" sz="1600" dirty="0">
                <a:latin typeface="Consolas" panose="020B0609020204030204" pitchFamily="49" charset="0"/>
              </a:rPr>
              <a:t>}</a:t>
            </a:r>
            <a:endParaRPr lang="en-US" sz="1600" dirty="0" smtClean="0">
              <a:latin typeface="Consolas" panose="020B0609020204030204" pitchFamily="49" charset="0"/>
            </a:endParaRP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667253351"/>
      </p:ext>
    </p:extLst>
  </p:cSld>
  <p:clrMapOvr>
    <a:masterClrMapping/>
  </p:clrMapOvr>
  <mc:AlternateContent xmlns:mc="http://schemas.openxmlformats.org/markup-compatibility/2006" xmlns:p14="http://schemas.microsoft.com/office/powerpoint/2010/main">
    <mc:Choice Requires="p14">
      <p:transition spd="slow" p14:dur="2000" advTm="18951"/>
    </mc:Choice>
    <mc:Fallback xmlns="">
      <p:transition spd="slow" advTm="189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Useful return values</a:t>
            </a:r>
            <a:endParaRPr lang="en-CA" dirty="0"/>
          </a:p>
        </p:txBody>
      </p:sp>
      <p:sp>
        <p:nvSpPr>
          <p:cNvPr id="3" name="Content Placeholder 2"/>
          <p:cNvSpPr>
            <a:spLocks noGrp="1"/>
          </p:cNvSpPr>
          <p:nvPr>
            <p:ph idx="1"/>
          </p:nvPr>
        </p:nvSpPr>
        <p:spPr/>
        <p:txBody>
          <a:bodyPr/>
          <a:lstStyle/>
          <a:p>
            <a:r>
              <a:rPr lang="en-CA" dirty="0" smtClean="0"/>
              <a:t>Question:</a:t>
            </a:r>
          </a:p>
          <a:p>
            <a:pPr lvl="1"/>
            <a:r>
              <a:rPr lang="en-CA" dirty="0" smtClean="0"/>
              <a:t>How useful is the response?</a:t>
            </a:r>
          </a:p>
          <a:p>
            <a:pPr lvl="1"/>
            <a:r>
              <a:rPr lang="en-US" dirty="0" smtClean="0"/>
              <a:t>Could we give more information back to the user?</a:t>
            </a:r>
          </a:p>
          <a:p>
            <a:pPr marL="457200" lvl="1" indent="0">
              <a:buNone/>
            </a:pPr>
            <a:endParaRPr lang="en-US" dirty="0"/>
          </a:p>
          <a:p>
            <a:r>
              <a:rPr lang="en-US" dirty="0" smtClean="0"/>
              <a:t>If we already have found the out-of-order entry,</a:t>
            </a:r>
          </a:p>
          <a:p>
            <a:pPr marL="0" indent="0">
              <a:buNone/>
            </a:pPr>
            <a:r>
              <a:rPr lang="en-US" dirty="0"/>
              <a:t>	</a:t>
            </a:r>
            <a:r>
              <a:rPr lang="en-US" dirty="0" smtClean="0"/>
              <a:t>would it not be better to let the user know where it was found?</a:t>
            </a:r>
            <a:endParaRPr lang="en-CA" dirty="0" smtClean="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43585681"/>
      </p:ext>
    </p:extLst>
  </p:cSld>
  <p:clrMapOvr>
    <a:masterClrMapping/>
  </p:clrMapOvr>
  <mc:AlternateContent xmlns:mc="http://schemas.openxmlformats.org/markup-compatibility/2006" xmlns:p14="http://schemas.microsoft.com/office/powerpoint/2010/main">
    <mc:Choice Requires="p14">
      <p:transition spd="slow" p14:dur="2000" advTm="43192"/>
    </mc:Choice>
    <mc:Fallback xmlns="">
      <p:transition spd="slow" advTm="43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Useful return values</a:t>
            </a:r>
          </a:p>
        </p:txBody>
      </p:sp>
      <p:sp>
        <p:nvSpPr>
          <p:cNvPr id="3" name="Content Placeholder 2"/>
          <p:cNvSpPr>
            <a:spLocks noGrp="1"/>
          </p:cNvSpPr>
          <p:nvPr>
            <p:ph idx="1"/>
          </p:nvPr>
        </p:nvSpPr>
        <p:spPr/>
        <p:txBody>
          <a:bodyPr>
            <a:normAutofit lnSpcReduction="10000"/>
          </a:bodyPr>
          <a:lstStyle/>
          <a:p>
            <a:pPr algn="l"/>
            <a:r>
              <a:rPr lang="en-US" dirty="0" smtClean="0"/>
              <a:t>Thus, our implementation could be improved as follows:</a:t>
            </a:r>
          </a:p>
          <a:p>
            <a:pPr marL="457200" lvl="1" indent="0">
              <a:buNone/>
            </a:pPr>
            <a:r>
              <a:rPr lang="en-US" sz="1600" dirty="0" err="1" smtClean="0">
                <a:solidFill>
                  <a:srgbClr val="FF0000"/>
                </a:solidFill>
                <a:latin typeface="Consolas" panose="020B0609020204030204" pitchFamily="49" charset="0"/>
              </a:rPr>
              <a:t>std</a:t>
            </a:r>
            <a:r>
              <a:rPr lang="en-US" sz="1600" dirty="0" smtClean="0">
                <a:solidFill>
                  <a:srgbClr val="FF0000"/>
                </a:solidFill>
                <a:latin typeface="Consolas" panose="020B0609020204030204" pitchFamily="49" charset="0"/>
              </a:rPr>
              <a:t>::</a:t>
            </a:r>
            <a:r>
              <a:rPr lang="en-US" sz="1600" dirty="0" err="1" smtClean="0">
                <a:solidFill>
                  <a:srgbClr val="FF0000"/>
                </a:solidFill>
                <a:latin typeface="Consolas" panose="020B0609020204030204" pitchFamily="49" charset="0"/>
              </a:rPr>
              <a:t>size_t</a:t>
            </a:r>
            <a:r>
              <a:rPr lang="en-US" sz="1600" dirty="0" smtClean="0">
                <a:solidFill>
                  <a:srgbClr val="FF0000"/>
                </a:solidFill>
                <a:latin typeface="Consolas" panose="020B0609020204030204" pitchFamily="49" charset="0"/>
              </a:rPr>
              <a:t> </a:t>
            </a:r>
            <a:r>
              <a:rPr lang="en-US" sz="1600" dirty="0" err="1" smtClean="0">
                <a:latin typeface="Consolas" panose="020B0609020204030204" pitchFamily="49" charset="0"/>
              </a:rPr>
              <a:t>is_sorted</a:t>
            </a:r>
            <a:r>
              <a:rPr lang="en-US" sz="1600">
                <a:latin typeface="Consolas" panose="020B0609020204030204" pitchFamily="49" charset="0"/>
              </a:rPr>
              <a:t>( </a:t>
            </a:r>
            <a:r>
              <a:rPr lang="en-US" sz="1600" smtClean="0">
                <a:latin typeface="Consolas" panose="020B0609020204030204" pitchFamily="49" charset="0"/>
              </a:rPr>
              <a:t>double      </a:t>
            </a:r>
            <a:r>
              <a:rPr lang="en-US" sz="1600" dirty="0" err="1">
                <a:latin typeface="Consolas" panose="020B0609020204030204" pitchFamily="49" charset="0"/>
              </a:rPr>
              <a:t>const</a:t>
            </a:r>
            <a:r>
              <a:rPr lang="en-US" sz="1600" dirty="0">
                <a:latin typeface="Consolas" panose="020B0609020204030204" pitchFamily="49" charset="0"/>
              </a:rPr>
              <a:t> </a:t>
            </a:r>
            <a:r>
              <a:rPr lang="en-US" sz="1600" dirty="0" smtClean="0">
                <a:latin typeface="Consolas" panose="020B0609020204030204" pitchFamily="49" charset="0"/>
              </a:rPr>
              <a:t>array[],</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a:t>
            </a:r>
            <a:r>
              <a:rPr lang="en-US" sz="1600" dirty="0" err="1">
                <a:latin typeface="Consolas" panose="020B0609020204030204" pitchFamily="49" charset="0"/>
              </a:rPr>
              <a:t>const</a:t>
            </a:r>
            <a:r>
              <a:rPr lang="en-US" sz="1600" dirty="0">
                <a:latin typeface="Consolas" panose="020B0609020204030204" pitchFamily="49" charset="0"/>
              </a:rPr>
              <a:t> </a:t>
            </a:r>
            <a:r>
              <a:rPr lang="en-US" sz="1600" dirty="0" smtClean="0">
                <a:latin typeface="Consolas" panose="020B0609020204030204" pitchFamily="49" charset="0"/>
              </a:rPr>
              <a:t>capacity </a:t>
            </a:r>
            <a:r>
              <a:rPr lang="en-US" sz="1600" dirty="0">
                <a:latin typeface="Consolas" panose="020B0609020204030204" pitchFamily="49" charset="0"/>
              </a:rPr>
              <a:t>);</a:t>
            </a:r>
            <a:endParaRPr lang="en-US" sz="1600" dirty="0"/>
          </a:p>
          <a:p>
            <a:pPr marL="457200" lvl="1" indent="0">
              <a:buNone/>
            </a:pPr>
            <a:endParaRPr lang="en-US" sz="1600" dirty="0" smtClean="0">
              <a:latin typeface="Consolas" panose="020B0609020204030204" pitchFamily="49" charset="0"/>
            </a:endParaRPr>
          </a:p>
          <a:p>
            <a:pPr marL="457200" lvl="1" indent="0">
              <a:buNone/>
            </a:pPr>
            <a:r>
              <a:rPr lang="en-US" sz="1600" dirty="0" err="1">
                <a:solidFill>
                  <a:srgbClr val="FF0000"/>
                </a:solidFill>
                <a:latin typeface="Consolas" panose="020B0609020204030204" pitchFamily="49" charset="0"/>
              </a:rPr>
              <a:t>std</a:t>
            </a:r>
            <a:r>
              <a:rPr lang="en-US" sz="1600" dirty="0">
                <a:solidFill>
                  <a:srgbClr val="FF0000"/>
                </a:solidFill>
                <a:latin typeface="Consolas" panose="020B0609020204030204" pitchFamily="49" charset="0"/>
              </a:rPr>
              <a:t>::</a:t>
            </a:r>
            <a:r>
              <a:rPr lang="en-US" sz="1600" dirty="0" err="1">
                <a:solidFill>
                  <a:srgbClr val="FF0000"/>
                </a:solidFill>
                <a:latin typeface="Consolas" panose="020B0609020204030204" pitchFamily="49" charset="0"/>
              </a:rPr>
              <a:t>size_t</a:t>
            </a:r>
            <a:r>
              <a:rPr lang="en-US" sz="1600" dirty="0">
                <a:solidFill>
                  <a:srgbClr val="FF0000"/>
                </a:solidFill>
                <a:latin typeface="Consolas" panose="020B0609020204030204" pitchFamily="49" charset="0"/>
              </a:rPr>
              <a:t> </a:t>
            </a:r>
            <a:r>
              <a:rPr lang="en-US" sz="1600" dirty="0" err="1" smtClean="0">
                <a:latin typeface="Consolas" panose="020B0609020204030204" pitchFamily="49" charset="0"/>
              </a:rPr>
              <a:t>is_sorted</a:t>
            </a:r>
            <a:r>
              <a:rPr lang="en-US" sz="1600" dirty="0">
                <a:latin typeface="Consolas" panose="020B0609020204030204" pitchFamily="49" charset="0"/>
              </a:rPr>
              <a:t>( double </a:t>
            </a:r>
            <a:r>
              <a:rPr lang="en-US" sz="1600" dirty="0" smtClean="0">
                <a:latin typeface="Consolas" panose="020B0609020204030204" pitchFamily="49" charset="0"/>
              </a:rPr>
              <a:t>     </a:t>
            </a:r>
            <a:r>
              <a:rPr lang="en-US" sz="1600" dirty="0" err="1" smtClean="0">
                <a:latin typeface="Consolas" panose="020B0609020204030204" pitchFamily="49" charset="0"/>
              </a:rPr>
              <a:t>const</a:t>
            </a:r>
            <a:r>
              <a:rPr lang="en-US" sz="1600" dirty="0" smtClean="0">
                <a:latin typeface="Consolas" panose="020B0609020204030204" pitchFamily="49" charset="0"/>
              </a:rPr>
              <a:t> </a:t>
            </a:r>
            <a:r>
              <a:rPr lang="en-US" sz="1600" dirty="0" smtClean="0">
                <a:latin typeface="Consolas" panose="020B0609020204030204" pitchFamily="49" charset="0"/>
              </a:rPr>
              <a:t>array[],</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a:t>
            </a:r>
            <a:r>
              <a:rPr lang="en-US" sz="1600" dirty="0" err="1" smtClean="0">
                <a:latin typeface="Consolas" panose="020B0609020204030204" pitchFamily="49" charset="0"/>
              </a:rPr>
              <a:t>const</a:t>
            </a:r>
            <a:r>
              <a:rPr lang="en-US" sz="1600" dirty="0" smtClean="0">
                <a:latin typeface="Consolas" panose="020B0609020204030204" pitchFamily="49" charset="0"/>
              </a:rPr>
              <a:t> capacity </a:t>
            </a:r>
            <a:r>
              <a:rPr lang="en-US" sz="1600" dirty="0" smtClean="0">
                <a:latin typeface="Consolas" panose="020B0609020204030204" pitchFamily="49" charset="0"/>
              </a:rPr>
              <a:t>) {</a:t>
            </a:r>
            <a:endParaRPr lang="en-US" sz="1600" dirty="0"/>
          </a:p>
          <a:p>
            <a:pPr marL="457200" lvl="1" indent="0">
              <a:buNone/>
            </a:pPr>
            <a:r>
              <a:rPr lang="en-US" sz="1600" dirty="0" smtClean="0">
                <a:latin typeface="Consolas" panose="020B0609020204030204" pitchFamily="49" charset="0"/>
              </a:rPr>
              <a:t>    </a:t>
            </a:r>
            <a:r>
              <a:rPr lang="en-US" sz="1600" dirty="0">
                <a:latin typeface="Consolas" panose="020B0609020204030204" pitchFamily="49" charset="0"/>
              </a:rPr>
              <a:t>for (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k{0}; k &lt; capacity - 1; ++k ) {</a:t>
            </a:r>
          </a:p>
          <a:p>
            <a:pPr marL="457200" lvl="1" indent="0">
              <a:buNone/>
            </a:pPr>
            <a:r>
              <a:rPr lang="en-US" sz="1600" dirty="0">
                <a:latin typeface="Consolas" panose="020B0609020204030204" pitchFamily="49" charset="0"/>
              </a:rPr>
              <a:t>        if ( array[k] &gt; array[k + 1] ) {</a:t>
            </a:r>
          </a:p>
          <a:p>
            <a:pPr marL="457200" lvl="1" indent="0">
              <a:buNone/>
            </a:pPr>
            <a:r>
              <a:rPr lang="en-US" sz="1600" dirty="0">
                <a:latin typeface="Consolas" panose="020B0609020204030204" pitchFamily="49" charset="0"/>
              </a:rPr>
              <a:t>            </a:t>
            </a:r>
            <a:r>
              <a:rPr lang="en-US" sz="1600" dirty="0">
                <a:solidFill>
                  <a:srgbClr val="FF0000"/>
                </a:solidFill>
                <a:latin typeface="Consolas" panose="020B0609020204030204" pitchFamily="49" charset="0"/>
              </a:rPr>
              <a:t>return </a:t>
            </a:r>
            <a:r>
              <a:rPr lang="en-US" sz="1600" dirty="0" smtClean="0">
                <a:solidFill>
                  <a:srgbClr val="FF0000"/>
                </a:solidFill>
                <a:latin typeface="Consolas" panose="020B0609020204030204" pitchFamily="49" charset="0"/>
              </a:rPr>
              <a:t>k + 1;</a:t>
            </a:r>
            <a:endParaRPr lang="en-US" sz="1600" dirty="0">
              <a:solidFill>
                <a:srgbClr val="FF0000"/>
              </a:solidFill>
              <a:latin typeface="Consolas" panose="020B0609020204030204" pitchFamily="49" charset="0"/>
            </a:endParaRPr>
          </a:p>
          <a:p>
            <a:pPr marL="457200" lvl="1" indent="0">
              <a:buNone/>
            </a:pPr>
            <a:r>
              <a:rPr lang="en-US" sz="1600" dirty="0">
                <a:latin typeface="Consolas" panose="020B0609020204030204" pitchFamily="49" charset="0"/>
              </a:rPr>
              <a:t>        }</a:t>
            </a:r>
          </a:p>
          <a:p>
            <a:pPr marL="457200" lvl="1" indent="0">
              <a:buNone/>
            </a:pPr>
            <a:r>
              <a:rPr lang="en-US" sz="1600" dirty="0">
                <a:latin typeface="Consolas" panose="020B0609020204030204" pitchFamily="49" charset="0"/>
              </a:rPr>
              <a:t>    }</a:t>
            </a:r>
          </a:p>
          <a:p>
            <a:pPr marL="457200" lvl="1" indent="0">
              <a:buNone/>
            </a:pPr>
            <a:endParaRPr lang="en-US" sz="1600" dirty="0">
              <a:latin typeface="Consolas" panose="020B0609020204030204" pitchFamily="49" charset="0"/>
            </a:endParaRPr>
          </a:p>
          <a:p>
            <a:pPr marL="457200" lvl="1" indent="0">
              <a:buNone/>
            </a:pPr>
            <a:r>
              <a:rPr lang="en-US" sz="1600" dirty="0">
                <a:solidFill>
                  <a:srgbClr val="FF0000"/>
                </a:solidFill>
                <a:latin typeface="Consolas" panose="020B0609020204030204" pitchFamily="49" charset="0"/>
              </a:rPr>
              <a:t>    return </a:t>
            </a:r>
            <a:r>
              <a:rPr lang="en-US" sz="1600" dirty="0" smtClean="0">
                <a:solidFill>
                  <a:srgbClr val="FF0000"/>
                </a:solidFill>
                <a:latin typeface="Consolas" panose="020B0609020204030204" pitchFamily="49" charset="0"/>
              </a:rPr>
              <a:t>capacity;</a:t>
            </a:r>
          </a:p>
          <a:p>
            <a:pPr marL="457200" lvl="1" indent="0">
              <a:buNone/>
            </a:pPr>
            <a:r>
              <a:rPr lang="en-US" sz="1600" dirty="0" smtClean="0">
                <a:latin typeface="Consolas" panose="020B0609020204030204" pitchFamily="49" charset="0"/>
              </a:rPr>
              <a:t>}</a:t>
            </a:r>
          </a:p>
        </p:txBody>
      </p:sp>
      <p:sp>
        <p:nvSpPr>
          <p:cNvPr id="6" name="Rectangle 5"/>
          <p:cNvSpPr/>
          <p:nvPr/>
        </p:nvSpPr>
        <p:spPr>
          <a:xfrm>
            <a:off x="1331640" y="5445224"/>
            <a:ext cx="7904728" cy="646331"/>
          </a:xfrm>
          <a:prstGeom prst="rect">
            <a:avLst/>
          </a:prstGeom>
        </p:spPr>
        <p:txBody>
          <a:bodyPr wrap="none">
            <a:spAutoFit/>
          </a:bodyPr>
          <a:lstStyle/>
          <a:p>
            <a:r>
              <a:rPr lang="en-US" dirty="0" smtClean="0">
                <a:solidFill>
                  <a:srgbClr val="0070C0"/>
                </a:solidFill>
                <a:latin typeface="Georgia" panose="02040502050405020303" pitchFamily="18" charset="0"/>
              </a:rPr>
              <a:t>This is okay, as the largest value</a:t>
            </a:r>
            <a:r>
              <a:rPr lang="en-US" dirty="0" smtClean="0">
                <a:solidFill>
                  <a:srgbClr val="0070C0"/>
                </a:solidFill>
              </a:rPr>
              <a:t> </a:t>
            </a:r>
            <a:r>
              <a:rPr lang="en-US" dirty="0" smtClean="0">
                <a:solidFill>
                  <a:srgbClr val="0070C0"/>
                </a:solidFill>
                <a:latin typeface="Consolas" panose="020B0609020204030204" pitchFamily="49" charset="0"/>
              </a:rPr>
              <a:t>k</a:t>
            </a:r>
            <a:r>
              <a:rPr lang="en-US" dirty="0" smtClean="0">
                <a:solidFill>
                  <a:srgbClr val="0070C0"/>
                </a:solidFill>
                <a:latin typeface="Georgia" panose="02040502050405020303" pitchFamily="18" charset="0"/>
              </a:rPr>
              <a:t> can take on is</a:t>
            </a:r>
            <a:r>
              <a:rPr lang="en-US" dirty="0" smtClean="0">
                <a:solidFill>
                  <a:srgbClr val="0070C0"/>
                </a:solidFill>
              </a:rPr>
              <a:t> </a:t>
            </a:r>
            <a:r>
              <a:rPr lang="en-US" dirty="0" smtClean="0">
                <a:solidFill>
                  <a:srgbClr val="0070C0"/>
                </a:solidFill>
                <a:latin typeface="Consolas" panose="020B0609020204030204" pitchFamily="49" charset="0"/>
              </a:rPr>
              <a:t>capacity - 2</a:t>
            </a:r>
            <a:r>
              <a:rPr lang="en-US" dirty="0" smtClean="0">
                <a:solidFill>
                  <a:srgbClr val="0070C0"/>
                </a:solidFill>
              </a:rPr>
              <a:t>,</a:t>
            </a:r>
          </a:p>
          <a:p>
            <a:r>
              <a:rPr lang="en-US" dirty="0">
                <a:solidFill>
                  <a:srgbClr val="0070C0"/>
                </a:solidFill>
                <a:latin typeface="Georgia" panose="02040502050405020303" pitchFamily="18" charset="0"/>
              </a:rPr>
              <a:t> </a:t>
            </a:r>
            <a:r>
              <a:rPr lang="en-US" dirty="0" smtClean="0">
                <a:solidFill>
                  <a:srgbClr val="0070C0"/>
                </a:solidFill>
                <a:latin typeface="Georgia" panose="02040502050405020303" pitchFamily="18" charset="0"/>
              </a:rPr>
              <a:t>      so the largest value returned is </a:t>
            </a:r>
            <a:r>
              <a:rPr lang="en-US" dirty="0">
                <a:solidFill>
                  <a:srgbClr val="0070C0"/>
                </a:solidFill>
                <a:latin typeface="Consolas" panose="020B0609020204030204" pitchFamily="49" charset="0"/>
              </a:rPr>
              <a:t>capacity </a:t>
            </a:r>
            <a:r>
              <a:rPr lang="en-US" dirty="0" smtClean="0">
                <a:solidFill>
                  <a:srgbClr val="0070C0"/>
                </a:solidFill>
                <a:latin typeface="Consolas" panose="020B0609020204030204" pitchFamily="49" charset="0"/>
              </a:rPr>
              <a:t>– 2 + 1 == </a:t>
            </a:r>
            <a:r>
              <a:rPr lang="en-US" dirty="0">
                <a:solidFill>
                  <a:srgbClr val="0070C0"/>
                </a:solidFill>
                <a:latin typeface="Consolas" panose="020B0609020204030204" pitchFamily="49" charset="0"/>
              </a:rPr>
              <a:t>capacity - </a:t>
            </a:r>
            <a:r>
              <a:rPr lang="en-US" dirty="0" smtClean="0">
                <a:solidFill>
                  <a:srgbClr val="0070C0"/>
                </a:solidFill>
                <a:latin typeface="Consolas" panose="020B0609020204030204" pitchFamily="49" charset="0"/>
              </a:rPr>
              <a:t>1</a:t>
            </a:r>
            <a:endParaRPr lang="en-CA" dirty="0">
              <a:solidFill>
                <a:srgbClr val="0070C0"/>
              </a:solidFill>
            </a:endParaRP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660433187"/>
      </p:ext>
    </p:extLst>
  </p:cSld>
  <p:clrMapOvr>
    <a:masterClrMapping/>
  </p:clrMapOvr>
  <mc:AlternateContent xmlns:mc="http://schemas.openxmlformats.org/markup-compatibility/2006" xmlns:p14="http://schemas.microsoft.com/office/powerpoint/2010/main">
    <mc:Choice Requires="p14">
      <p:transition spd="slow" p14:dur="2000" advTm="79284"/>
    </mc:Choice>
    <mc:Fallback xmlns="">
      <p:transition spd="slow" advTm="79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Consistency</a:t>
            </a:r>
            <a:endParaRPr lang="en-CA" dirty="0"/>
          </a:p>
        </p:txBody>
      </p:sp>
      <p:sp>
        <p:nvSpPr>
          <p:cNvPr id="3" name="Content Placeholder 2"/>
          <p:cNvSpPr>
            <a:spLocks noGrp="1"/>
          </p:cNvSpPr>
          <p:nvPr>
            <p:ph idx="1"/>
          </p:nvPr>
        </p:nvSpPr>
        <p:spPr>
          <a:xfrm>
            <a:off x="457200" y="1600200"/>
            <a:ext cx="8686800" cy="4525963"/>
          </a:xfrm>
        </p:spPr>
        <p:txBody>
          <a:bodyPr>
            <a:normAutofit lnSpcReduction="10000"/>
          </a:bodyPr>
          <a:lstStyle/>
          <a:p>
            <a:r>
              <a:rPr lang="en-US" dirty="0" smtClean="0"/>
              <a:t>Another reason to change the function behavior:</a:t>
            </a:r>
          </a:p>
          <a:p>
            <a:pPr lvl="1"/>
            <a:r>
              <a:rPr lang="en-US" dirty="0" smtClean="0"/>
              <a:t>If you were authoring all of these functions,</a:t>
            </a:r>
          </a:p>
          <a:p>
            <a:pPr marL="457200" lvl="1" indent="0">
              <a:buNone/>
            </a:pPr>
            <a:r>
              <a:rPr lang="en-US" dirty="0"/>
              <a:t>	</a:t>
            </a:r>
            <a:r>
              <a:rPr lang="en-US" dirty="0" smtClean="0"/>
              <a:t>a user would become frustrated if different functions returned</a:t>
            </a:r>
          </a:p>
          <a:p>
            <a:pPr marL="457200" lvl="1" indent="0">
              <a:buNone/>
            </a:pPr>
            <a:r>
              <a:rPr lang="en-US" dirty="0"/>
              <a:t>	</a:t>
            </a:r>
            <a:r>
              <a:rPr lang="en-US" dirty="0" smtClean="0"/>
              <a:t>different values</a:t>
            </a:r>
          </a:p>
          <a:p>
            <a:pPr lvl="1"/>
            <a:r>
              <a:rPr lang="en-US" dirty="0" smtClean="0"/>
              <a:t>If you are consistent,</a:t>
            </a:r>
          </a:p>
          <a:p>
            <a:pPr lvl="1"/>
            <a:r>
              <a:rPr lang="en-US" dirty="0" smtClean="0"/>
              <a:t>	the user becomes comfortable with your library</a:t>
            </a:r>
          </a:p>
          <a:p>
            <a:pPr lvl="1"/>
            <a:endParaRPr lang="en-US" dirty="0"/>
          </a:p>
          <a:p>
            <a:r>
              <a:rPr lang="en-US" dirty="0" smtClean="0"/>
              <a:t>Apple is very consistent with its user interface</a:t>
            </a:r>
          </a:p>
          <a:p>
            <a:pPr lvl="1"/>
            <a:r>
              <a:rPr lang="en-US" dirty="0" smtClean="0"/>
              <a:t>Application developers who ignore the standard Apple interface</a:t>
            </a:r>
          </a:p>
          <a:p>
            <a:pPr marL="457200" lvl="1" indent="0">
              <a:buNone/>
            </a:pPr>
            <a:r>
              <a:rPr lang="en-US" dirty="0"/>
              <a:t>	</a:t>
            </a:r>
            <a:r>
              <a:rPr lang="en-US" dirty="0" smtClean="0"/>
              <a:t>   tend to have their apps ignored, shunned or ridiculed by users</a:t>
            </a:r>
          </a:p>
          <a:p>
            <a:pPr marL="457200" lvl="1" indent="0">
              <a:buNone/>
            </a:pPr>
            <a:endParaRPr lang="en-US" dirty="0"/>
          </a:p>
          <a:p>
            <a:r>
              <a:rPr lang="en-US" dirty="0" smtClean="0"/>
              <a:t>Similarly, the Standard Template Library (</a:t>
            </a:r>
            <a:r>
              <a:rPr lang="en-US" cap="small" dirty="0" err="1" smtClean="0"/>
              <a:t>stl</a:t>
            </a:r>
            <a:r>
              <a:rPr lang="en-US" dirty="0" smtClean="0"/>
              <a:t>) is very consistent</a:t>
            </a:r>
          </a:p>
          <a:p>
            <a:pPr marL="457200" lvl="1" indent="0">
              <a:buNone/>
            </a:pPr>
            <a:endParaRPr lang="en-US" dirty="0"/>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286023829"/>
      </p:ext>
    </p:extLst>
  </p:cSld>
  <p:clrMapOvr>
    <a:masterClrMapping/>
  </p:clrMapOvr>
  <mc:AlternateContent xmlns:mc="http://schemas.openxmlformats.org/markup-compatibility/2006" xmlns:p14="http://schemas.microsoft.com/office/powerpoint/2010/main">
    <mc:Choice Requires="p14">
      <p:transition spd="slow" p14:dur="2000" advTm="136798"/>
    </mc:Choice>
    <mc:Fallback xmlns="">
      <p:transition spd="slow" advTm="136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Consistency</a:t>
            </a:r>
            <a:endParaRPr lang="en-CA" dirty="0"/>
          </a:p>
        </p:txBody>
      </p:sp>
      <p:sp>
        <p:nvSpPr>
          <p:cNvPr id="3" name="Content Placeholder 2"/>
          <p:cNvSpPr>
            <a:spLocks noGrp="1"/>
          </p:cNvSpPr>
          <p:nvPr>
            <p:ph idx="1"/>
          </p:nvPr>
        </p:nvSpPr>
        <p:spPr>
          <a:xfrm>
            <a:off x="457200" y="1600200"/>
            <a:ext cx="8003232" cy="4525963"/>
          </a:xfrm>
        </p:spPr>
        <p:txBody>
          <a:bodyPr>
            <a:normAutofit lnSpcReduction="10000"/>
          </a:bodyPr>
          <a:lstStyle/>
          <a:p>
            <a:r>
              <a:rPr lang="en-US" dirty="0" smtClean="0"/>
              <a:t>It is also necessary to be consistent in your programming</a:t>
            </a:r>
          </a:p>
          <a:p>
            <a:pPr lvl="1"/>
            <a:r>
              <a:rPr lang="en-US" dirty="0" smtClean="0"/>
              <a:t>You could use the following:</a:t>
            </a:r>
          </a:p>
          <a:p>
            <a:pPr lvl="1"/>
            <a:endParaRPr lang="en-US" dirty="0"/>
          </a:p>
          <a:p>
            <a:pPr marL="457200" lvl="1" indent="0">
              <a:buNone/>
            </a:pPr>
            <a:r>
              <a:rPr lang="en-US" sz="1800" dirty="0">
                <a:latin typeface="Consolas" panose="020B0609020204030204" pitchFamily="49" charset="0"/>
              </a:rPr>
              <a:t> </a:t>
            </a:r>
            <a:r>
              <a:rPr lang="en-US" sz="1800" dirty="0" smtClean="0">
                <a:latin typeface="Consolas" panose="020B0609020204030204" pitchFamily="49" charset="0"/>
              </a:rPr>
              <a:t>    for </a:t>
            </a:r>
            <a:r>
              <a:rPr lang="en-US" sz="1800" dirty="0">
                <a:latin typeface="Consolas" panose="020B0609020204030204" pitchFamily="49" charset="0"/>
              </a:rPr>
              <a:t>( </a:t>
            </a:r>
            <a:r>
              <a:rPr lang="en-US" sz="1800" dirty="0" err="1">
                <a:latin typeface="Consolas" panose="020B0609020204030204" pitchFamily="49" charset="0"/>
              </a:rPr>
              <a:t>std</a:t>
            </a:r>
            <a:r>
              <a:rPr lang="en-US" sz="1800" dirty="0">
                <a:latin typeface="Consolas" panose="020B0609020204030204" pitchFamily="49" charset="0"/>
              </a:rPr>
              <a:t>::</a:t>
            </a:r>
            <a:r>
              <a:rPr lang="en-US" sz="1800" dirty="0" err="1">
                <a:latin typeface="Consolas" panose="020B0609020204030204" pitchFamily="49" charset="0"/>
              </a:rPr>
              <a:t>size_t</a:t>
            </a:r>
            <a:r>
              <a:rPr lang="en-US" sz="1800" dirty="0">
                <a:latin typeface="Consolas" panose="020B0609020204030204" pitchFamily="49" charset="0"/>
              </a:rPr>
              <a:t> k{0}; k </a:t>
            </a:r>
            <a:r>
              <a:rPr lang="en-US" sz="1800" dirty="0" smtClean="0">
                <a:latin typeface="Consolas" panose="020B0609020204030204" pitchFamily="49" charset="0"/>
              </a:rPr>
              <a:t>&lt;= </a:t>
            </a:r>
            <a:r>
              <a:rPr lang="en-US" sz="1800" dirty="0">
                <a:latin typeface="Consolas" panose="020B0609020204030204" pitchFamily="49" charset="0"/>
              </a:rPr>
              <a:t>capacity - </a:t>
            </a:r>
            <a:r>
              <a:rPr lang="en-US" sz="1800" dirty="0" smtClean="0">
                <a:latin typeface="Consolas" panose="020B0609020204030204" pitchFamily="49" charset="0"/>
              </a:rPr>
              <a:t>2; </a:t>
            </a:r>
            <a:r>
              <a:rPr lang="en-US" sz="1800" dirty="0">
                <a:latin typeface="Consolas" panose="020B0609020204030204" pitchFamily="49" charset="0"/>
              </a:rPr>
              <a:t>++k ) {</a:t>
            </a:r>
          </a:p>
          <a:p>
            <a:pPr marL="457200" lvl="1" indent="0">
              <a:buNone/>
            </a:pPr>
            <a:r>
              <a:rPr lang="en-US" sz="1800" dirty="0">
                <a:latin typeface="Consolas" panose="020B0609020204030204" pitchFamily="49" charset="0"/>
              </a:rPr>
              <a:t>        if ( array[k] &gt; array[k + 1] ) {</a:t>
            </a:r>
          </a:p>
          <a:p>
            <a:pPr marL="457200" lvl="1" indent="0">
              <a:buNone/>
            </a:pPr>
            <a:r>
              <a:rPr lang="en-US" sz="1800" dirty="0">
                <a:latin typeface="Consolas" panose="020B0609020204030204" pitchFamily="49" charset="0"/>
              </a:rPr>
              <a:t>            return k + 1;</a:t>
            </a:r>
          </a:p>
          <a:p>
            <a:pPr marL="457200" lvl="1" indent="0">
              <a:buNone/>
            </a:pPr>
            <a:r>
              <a:rPr lang="en-US" sz="1800" dirty="0">
                <a:latin typeface="Consolas" panose="020B0609020204030204" pitchFamily="49" charset="0"/>
              </a:rPr>
              <a:t>        }</a:t>
            </a:r>
          </a:p>
          <a:p>
            <a:pPr marL="457200" lvl="1" indent="0">
              <a:buNone/>
            </a:pPr>
            <a:r>
              <a:rPr lang="en-US" sz="1800" dirty="0">
                <a:latin typeface="Consolas" panose="020B0609020204030204" pitchFamily="49" charset="0"/>
              </a:rPr>
              <a:t>    </a:t>
            </a:r>
            <a:r>
              <a:rPr lang="en-US" sz="1800" dirty="0" smtClean="0">
                <a:latin typeface="Consolas" panose="020B0609020204030204" pitchFamily="49" charset="0"/>
              </a:rPr>
              <a:t>}</a:t>
            </a:r>
          </a:p>
          <a:p>
            <a:pPr marL="457200" lvl="1" indent="0">
              <a:buNone/>
            </a:pPr>
            <a:endParaRPr lang="en-US" sz="2000" dirty="0">
              <a:latin typeface="Consolas" panose="020B0609020204030204" pitchFamily="49" charset="0"/>
            </a:endParaRPr>
          </a:p>
          <a:p>
            <a:pPr lvl="0"/>
            <a:r>
              <a:rPr lang="en-US" dirty="0" smtClean="0">
                <a:solidFill>
                  <a:prstClr val="black"/>
                </a:solidFill>
              </a:rPr>
              <a:t>Problem:</a:t>
            </a:r>
          </a:p>
          <a:p>
            <a:pPr lvl="1"/>
            <a:r>
              <a:rPr lang="en-US" dirty="0" smtClean="0">
                <a:solidFill>
                  <a:prstClr val="black"/>
                </a:solidFill>
              </a:rPr>
              <a:t>This will frustrate any other experienced C++ programmer who looks at this code, as experienced programmers are so used to seeing </a:t>
            </a:r>
            <a:r>
              <a:rPr lang="en-US" dirty="0" smtClean="0">
                <a:solidFill>
                  <a:prstClr val="black"/>
                </a:solidFill>
                <a:latin typeface="Consolas" panose="020B0609020204030204" pitchFamily="49" charset="0"/>
              </a:rPr>
              <a:t>k &lt; capacity - 2</a:t>
            </a:r>
            <a:r>
              <a:rPr lang="en-US" dirty="0" smtClean="0">
                <a:solidFill>
                  <a:prstClr val="black"/>
                </a:solidFill>
              </a:rPr>
              <a:t>, they may miss the “=”</a:t>
            </a:r>
          </a:p>
          <a:p>
            <a:pPr lvl="2"/>
            <a:r>
              <a:rPr lang="en-US" dirty="0" smtClean="0">
                <a:solidFill>
                  <a:prstClr val="black"/>
                </a:solidFill>
              </a:rPr>
              <a:t>Note, this is not their fault—this is yours</a:t>
            </a:r>
            <a:endParaRPr lang="en-US" dirty="0">
              <a:solidFill>
                <a:prstClr val="black"/>
              </a:solidFill>
            </a:endParaRPr>
          </a:p>
          <a:p>
            <a:pPr marL="457200" lvl="1" indent="0">
              <a:buNone/>
            </a:pPr>
            <a:endParaRPr lang="en-US" dirty="0"/>
          </a:p>
        </p:txBody>
      </p:sp>
      <p:sp>
        <p:nvSpPr>
          <p:cNvPr id="4" name="Rounded Rectangle 3"/>
          <p:cNvSpPr/>
          <p:nvPr/>
        </p:nvSpPr>
        <p:spPr>
          <a:xfrm>
            <a:off x="4572000" y="2564904"/>
            <a:ext cx="2232248" cy="2880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823015140"/>
      </p:ext>
    </p:extLst>
  </p:cSld>
  <p:clrMapOvr>
    <a:masterClrMapping/>
  </p:clrMapOvr>
  <mc:AlternateContent xmlns:mc="http://schemas.openxmlformats.org/markup-compatibility/2006" xmlns:p14="http://schemas.microsoft.com/office/powerpoint/2010/main">
    <mc:Choice Requires="p14">
      <p:transition spd="slow" p14:dur="2000" advTm="132003"/>
    </mc:Choice>
    <mc:Fallback xmlns="">
      <p:transition spd="slow" advTm="1320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Errors</a:t>
            </a:r>
            <a:endParaRPr lang="en-CA" dirty="0"/>
          </a:p>
        </p:txBody>
      </p:sp>
      <p:sp>
        <p:nvSpPr>
          <p:cNvPr id="3" name="Content Placeholder 2"/>
          <p:cNvSpPr>
            <a:spLocks noGrp="1"/>
          </p:cNvSpPr>
          <p:nvPr>
            <p:ph idx="1"/>
          </p:nvPr>
        </p:nvSpPr>
        <p:spPr/>
        <p:txBody>
          <a:bodyPr>
            <a:normAutofit lnSpcReduction="10000"/>
          </a:bodyPr>
          <a:lstStyle/>
          <a:p>
            <a:pPr algn="l"/>
            <a:r>
              <a:rPr lang="en-US" dirty="0" smtClean="0"/>
              <a:t>What if we introduced an error in our implementation?</a:t>
            </a:r>
          </a:p>
          <a:p>
            <a:pPr marL="457200" lvl="1" indent="0">
              <a:buNone/>
            </a:pPr>
            <a:r>
              <a:rPr lang="en-US" sz="1600" dirty="0" err="1" smtClean="0">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a:t>
            </a:r>
            <a:r>
              <a:rPr lang="en-US" sz="1600" dirty="0" err="1" smtClean="0">
                <a:latin typeface="Consolas" panose="020B0609020204030204" pitchFamily="49" charset="0"/>
              </a:rPr>
              <a:t>is_sorted</a:t>
            </a:r>
            <a:r>
              <a:rPr lang="en-US" sz="1600" dirty="0">
                <a:latin typeface="Consolas" panose="020B0609020204030204" pitchFamily="49" charset="0"/>
              </a:rPr>
              <a:t>( double </a:t>
            </a:r>
            <a:r>
              <a:rPr lang="en-US" sz="1600" dirty="0" err="1">
                <a:latin typeface="Consolas" panose="020B0609020204030204" pitchFamily="49" charset="0"/>
              </a:rPr>
              <a:t>const</a:t>
            </a:r>
            <a:r>
              <a:rPr lang="en-US" sz="1600" dirty="0">
                <a:latin typeface="Consolas" panose="020B0609020204030204" pitchFamily="49" charset="0"/>
              </a:rPr>
              <a:t> </a:t>
            </a:r>
            <a:r>
              <a:rPr lang="en-US" sz="1600" dirty="0" smtClean="0">
                <a:latin typeface="Consolas" panose="020B0609020204030204" pitchFamily="49" charset="0"/>
              </a:rPr>
              <a:t>array[],</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capacity </a:t>
            </a:r>
            <a:r>
              <a:rPr lang="en-US" sz="1600" dirty="0" smtClean="0">
                <a:latin typeface="Consolas" panose="020B0609020204030204" pitchFamily="49" charset="0"/>
              </a:rPr>
              <a:t>) {</a:t>
            </a:r>
            <a:endParaRPr lang="en-US" sz="1600" dirty="0"/>
          </a:p>
          <a:p>
            <a:pPr marL="457200" lvl="1" indent="0">
              <a:buNone/>
            </a:pPr>
            <a:r>
              <a:rPr lang="en-US" sz="1600" dirty="0" smtClean="0">
                <a:latin typeface="Consolas" panose="020B0609020204030204" pitchFamily="49" charset="0"/>
              </a:rPr>
              <a:t>    </a:t>
            </a:r>
            <a:r>
              <a:rPr lang="en-US" sz="1600" dirty="0">
                <a:latin typeface="Consolas" panose="020B0609020204030204" pitchFamily="49" charset="0"/>
              </a:rPr>
              <a:t>for (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k{0}; k &lt; </a:t>
            </a:r>
            <a:r>
              <a:rPr lang="en-US" sz="1600" dirty="0" smtClean="0">
                <a:latin typeface="Consolas" panose="020B0609020204030204" pitchFamily="49" charset="0"/>
              </a:rPr>
              <a:t>capacity; </a:t>
            </a:r>
            <a:r>
              <a:rPr lang="en-US" sz="1600" dirty="0">
                <a:latin typeface="Consolas" panose="020B0609020204030204" pitchFamily="49" charset="0"/>
              </a:rPr>
              <a:t>++k ) {</a:t>
            </a:r>
          </a:p>
          <a:p>
            <a:pPr marL="457200" lvl="1" indent="0">
              <a:buNone/>
            </a:pPr>
            <a:r>
              <a:rPr lang="en-US" sz="1600" dirty="0">
                <a:latin typeface="Consolas" panose="020B0609020204030204" pitchFamily="49" charset="0"/>
              </a:rPr>
              <a:t>        if ( array[k] &gt; array[k + 1] ) {</a:t>
            </a:r>
          </a:p>
          <a:p>
            <a:pPr marL="457200" lvl="1" indent="0">
              <a:buNone/>
            </a:pPr>
            <a:r>
              <a:rPr lang="en-US" sz="1600" dirty="0">
                <a:latin typeface="Consolas" panose="020B0609020204030204" pitchFamily="49" charset="0"/>
              </a:rPr>
              <a:t>            return </a:t>
            </a:r>
            <a:r>
              <a:rPr lang="en-US" sz="1600" dirty="0" smtClean="0">
                <a:latin typeface="Consolas" panose="020B0609020204030204" pitchFamily="49" charset="0"/>
              </a:rPr>
              <a:t>k + 1;</a:t>
            </a: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        }</a:t>
            </a:r>
          </a:p>
          <a:p>
            <a:pPr marL="457200" lvl="1" indent="0">
              <a:buNone/>
            </a:pPr>
            <a:r>
              <a:rPr lang="en-US" sz="1600" dirty="0">
                <a:latin typeface="Consolas" panose="020B0609020204030204" pitchFamily="49" charset="0"/>
              </a:rPr>
              <a:t>    }</a:t>
            </a:r>
          </a:p>
          <a:p>
            <a:pPr marL="457200" lvl="1" indent="0">
              <a:buNone/>
            </a:pP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    return </a:t>
            </a:r>
            <a:r>
              <a:rPr lang="en-US" sz="1600" dirty="0" smtClean="0">
                <a:latin typeface="Consolas" panose="020B0609020204030204" pitchFamily="49" charset="0"/>
              </a:rPr>
              <a:t>capacity;</a:t>
            </a:r>
          </a:p>
          <a:p>
            <a:pPr marL="457200" lvl="1" indent="0">
              <a:buNone/>
            </a:pPr>
            <a:r>
              <a:rPr lang="en-US" sz="1600" dirty="0" smtClean="0">
                <a:latin typeface="Consolas" panose="020B0609020204030204" pitchFamily="49" charset="0"/>
              </a:rPr>
              <a:t>}</a:t>
            </a:r>
          </a:p>
          <a:p>
            <a:pPr lvl="0" algn="l"/>
            <a:endParaRPr lang="en-US" dirty="0" smtClean="0">
              <a:solidFill>
                <a:prstClr val="black"/>
              </a:solidFill>
            </a:endParaRPr>
          </a:p>
          <a:p>
            <a:pPr lvl="1" algn="l"/>
            <a:endParaRPr lang="en-US" dirty="0" smtClean="0">
              <a:solidFill>
                <a:prstClr val="black"/>
              </a:solidFill>
            </a:endParaRPr>
          </a:p>
          <a:p>
            <a:pPr lvl="1" algn="l"/>
            <a:r>
              <a:rPr lang="en-US" dirty="0" smtClean="0">
                <a:solidFill>
                  <a:prstClr val="black"/>
                </a:solidFill>
              </a:rPr>
              <a:t>This will result in the comparison</a:t>
            </a:r>
          </a:p>
          <a:p>
            <a:pPr marL="457200" lvl="1" indent="0" algn="ctr">
              <a:buNone/>
            </a:pPr>
            <a:r>
              <a:rPr lang="en-US" dirty="0" smtClean="0">
                <a:solidFill>
                  <a:prstClr val="black"/>
                </a:solidFill>
                <a:latin typeface="Consolas" panose="020B0609020204030204" pitchFamily="49" charset="0"/>
              </a:rPr>
              <a:t>array[capacity - 1] &gt; array[capacity]</a:t>
            </a:r>
            <a:endParaRPr lang="en-US" dirty="0">
              <a:solidFill>
                <a:prstClr val="black"/>
              </a:solidFill>
              <a:latin typeface="Consolas" panose="020B0609020204030204" pitchFamily="49" charset="0"/>
            </a:endParaRPr>
          </a:p>
          <a:p>
            <a:pPr lvl="1" algn="l"/>
            <a:r>
              <a:rPr lang="en-US" dirty="0" smtClean="0">
                <a:solidFill>
                  <a:prstClr val="black"/>
                </a:solidFill>
              </a:rPr>
              <a:t>Will simply compare the last entry of the array with whatever is in memory in the subsequent eight bytes</a:t>
            </a:r>
            <a:endParaRPr lang="en-US" dirty="0">
              <a:solidFill>
                <a:prstClr val="black"/>
              </a:solidFill>
            </a:endParaRPr>
          </a:p>
          <a:p>
            <a:pPr marL="457200" lvl="1" indent="0">
              <a:buNone/>
            </a:pPr>
            <a:endParaRPr lang="en-US" sz="1600" dirty="0" smtClean="0">
              <a:latin typeface="Consolas" panose="020B0609020204030204" pitchFamily="49" charset="0"/>
            </a:endParaRPr>
          </a:p>
        </p:txBody>
      </p:sp>
      <p:sp>
        <p:nvSpPr>
          <p:cNvPr id="7" name="Rounded Rectangle 6"/>
          <p:cNvSpPr/>
          <p:nvPr/>
        </p:nvSpPr>
        <p:spPr>
          <a:xfrm>
            <a:off x="5714797" y="4922506"/>
            <a:ext cx="3213303" cy="522718"/>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aphicFrame>
        <p:nvGraphicFramePr>
          <p:cNvPr id="8" name="Table 7"/>
          <p:cNvGraphicFramePr>
            <a:graphicFrameLocks noGrp="1"/>
          </p:cNvGraphicFramePr>
          <p:nvPr>
            <p:extLst>
              <p:ext uri="{D42A27DB-BD31-4B8C-83A1-F6EECF244321}">
                <p14:modId xmlns:p14="http://schemas.microsoft.com/office/powerpoint/2010/main" val="1789683701"/>
              </p:ext>
            </p:extLst>
          </p:nvPr>
        </p:nvGraphicFramePr>
        <p:xfrm>
          <a:off x="5796136" y="2762984"/>
          <a:ext cx="3082472" cy="2682240"/>
        </p:xfrm>
        <a:graphic>
          <a:graphicData uri="http://schemas.openxmlformats.org/drawingml/2006/table">
            <a:tbl>
              <a:tblPr firstRow="1" bandRow="1">
                <a:tableStyleId>{2D5ABB26-0587-4C30-8999-92F81FD0307C}</a:tableStyleId>
              </a:tblPr>
              <a:tblGrid>
                <a:gridCol w="1368152"/>
                <a:gridCol w="1714320"/>
              </a:tblGrid>
              <a:tr h="185522">
                <a:tc>
                  <a:txBody>
                    <a:bodyPr/>
                    <a:lstStyle/>
                    <a:p>
                      <a:r>
                        <a:rPr lang="en-US" sz="1600" dirty="0" smtClean="0">
                          <a:latin typeface="Consolas" panose="020B0609020204030204" pitchFamily="49" charset="0"/>
                        </a:rPr>
                        <a:t>0xfffff32e0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array[0]</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5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onsolas" panose="020B0609020204030204" pitchFamily="49" charset="0"/>
                        </a:rPr>
                        <a:t>0xfffff32e8</a:t>
                      </a:r>
                      <a:endParaRPr lang="en-CA" sz="1600" dirty="0" smtClean="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array[1]</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522">
                <a:tc>
                  <a:txBody>
                    <a:bodyPr/>
                    <a:lstStyle/>
                    <a:p>
                      <a:r>
                        <a:rPr lang="en-US" sz="1600" dirty="0" smtClean="0">
                          <a:latin typeface="Consolas" panose="020B0609020204030204" pitchFamily="49" charset="0"/>
                        </a:rPr>
                        <a:t>0xfffff32f0</a:t>
                      </a:r>
                      <a:endParaRPr lang="en-CA" sz="1600" dirty="0"/>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array[2]</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522">
                <a:tc>
                  <a:txBody>
                    <a:bodyPr/>
                    <a:lstStyle/>
                    <a:p>
                      <a:r>
                        <a:rPr lang="en-US" sz="1600" dirty="0" smtClean="0">
                          <a:latin typeface="Consolas" panose="020B0609020204030204" pitchFamily="49" charset="0"/>
                        </a:rPr>
                        <a:t>0xfffff32f8</a:t>
                      </a:r>
                      <a:endParaRPr lang="en-CA" sz="1600" dirty="0"/>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array[3]</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522">
                <a:tc>
                  <a:txBody>
                    <a:bodyPr/>
                    <a:lstStyle/>
                    <a:p>
                      <a:r>
                        <a:rPr lang="en-US" sz="1600" dirty="0" smtClean="0">
                          <a:latin typeface="Consolas" panose="020B0609020204030204" pitchFamily="49" charset="0"/>
                        </a:rPr>
                        <a:t>0xfffff3300</a:t>
                      </a:r>
                      <a:endParaRPr lang="en-CA" sz="1600" dirty="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array[4]</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52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onsolas" panose="020B0609020204030204" pitchFamily="49" charset="0"/>
                        </a:rPr>
                        <a:t>0xfffff3308</a:t>
                      </a:r>
                      <a:endParaRPr lang="en-CA" sz="1600" dirty="0" smtClean="0">
                        <a:latin typeface="Consolas" panose="020B0609020204030204" pitchFamily="49" charset="0"/>
                      </a:endParaRPr>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array[5]</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522">
                <a:tc>
                  <a:txBody>
                    <a:bodyPr/>
                    <a:lstStyle/>
                    <a:p>
                      <a:r>
                        <a:rPr lang="en-US" sz="1600" dirty="0" smtClean="0">
                          <a:latin typeface="Consolas" panose="020B0609020204030204" pitchFamily="49" charset="0"/>
                        </a:rPr>
                        <a:t>0xfffff3310</a:t>
                      </a:r>
                      <a:endParaRPr lang="en-CA" sz="1600" dirty="0"/>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array[6]</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522">
                <a:tc>
                  <a:txBody>
                    <a:bodyPr/>
                    <a:lstStyle/>
                    <a:p>
                      <a:r>
                        <a:rPr lang="en-US" sz="1600" dirty="0" smtClean="0">
                          <a:latin typeface="Consolas" panose="020B0609020204030204" pitchFamily="49" charset="0"/>
                        </a:rPr>
                        <a:t>0xfffff3318</a:t>
                      </a:r>
                      <a:endParaRPr lang="en-CA" sz="1600" dirty="0"/>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array[7]</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522">
                <a:tc>
                  <a:txBody>
                    <a:bodyPr/>
                    <a:lstStyle/>
                    <a:p>
                      <a:r>
                        <a:rPr lang="en-US" sz="1600" dirty="0" smtClean="0">
                          <a:latin typeface="Consolas" panose="020B0609020204030204" pitchFamily="49" charset="0"/>
                        </a:rPr>
                        <a:t>0xfffff3320</a:t>
                      </a:r>
                      <a:endParaRPr lang="en-CA" sz="1600" dirty="0"/>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array[8]</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522">
                <a:tc>
                  <a:txBody>
                    <a:bodyPr/>
                    <a:lstStyle/>
                    <a:p>
                      <a:r>
                        <a:rPr lang="en-US" sz="1600" dirty="0" smtClean="0">
                          <a:latin typeface="Consolas" panose="020B0609020204030204" pitchFamily="49" charset="0"/>
                        </a:rPr>
                        <a:t>0xfffff3328</a:t>
                      </a:r>
                      <a:endParaRPr lang="en-CA" sz="1600" dirty="0"/>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array[9]</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85522">
                <a:tc>
                  <a:txBody>
                    <a:bodyPr/>
                    <a:lstStyle/>
                    <a:p>
                      <a:r>
                        <a:rPr lang="en-US" sz="1600" dirty="0" smtClean="0">
                          <a:latin typeface="Consolas" panose="020B0609020204030204" pitchFamily="49" charset="0"/>
                        </a:rPr>
                        <a:t>0xfffff3330</a:t>
                      </a:r>
                      <a:endParaRPr lang="en-CA" sz="1600" dirty="0"/>
                    </a:p>
                  </a:txBody>
                  <a:tcPr marL="0" marR="0" marT="0" marB="0">
                    <a:lnR w="12700" cap="flat" cmpd="sng" algn="ctr">
                      <a:solidFill>
                        <a:schemeClr val="tx1"/>
                      </a:solidFill>
                      <a:prstDash val="solid"/>
                      <a:round/>
                      <a:headEnd type="none" w="med" len="med"/>
                      <a:tailEnd type="none" w="med" len="med"/>
                    </a:lnR>
                  </a:tcPr>
                </a:tc>
                <a:tc>
                  <a:txBody>
                    <a:bodyPr/>
                    <a:lstStyle/>
                    <a:p>
                      <a:pPr algn="ctr"/>
                      <a:r>
                        <a:rPr lang="en-US" sz="1600" dirty="0" smtClean="0">
                          <a:latin typeface="Consolas" panose="020B0609020204030204" pitchFamily="49" charset="0"/>
                        </a:rPr>
                        <a:t>?</a:t>
                      </a:r>
                      <a:endParaRPr lang="en-CA" sz="1600" dirty="0">
                        <a:latin typeface="Consolas" panose="020B0609020204030204" pitchFamily="49" charset="0"/>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9" name="Rounded Rectangle 8"/>
          <p:cNvSpPr/>
          <p:nvPr/>
        </p:nvSpPr>
        <p:spPr>
          <a:xfrm>
            <a:off x="4009137" y="2458212"/>
            <a:ext cx="1499031" cy="29506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897540963"/>
      </p:ext>
    </p:extLst>
  </p:cSld>
  <p:clrMapOvr>
    <a:masterClrMapping/>
  </p:clrMapOvr>
  <mc:AlternateContent xmlns:mc="http://schemas.openxmlformats.org/markup-compatibility/2006" xmlns:p14="http://schemas.microsoft.com/office/powerpoint/2010/main">
    <mc:Choice Requires="p14">
      <p:transition spd="slow" p14:dur="2000" advTm="144587"/>
    </mc:Choice>
    <mc:Fallback xmlns="">
      <p:transition spd="slow" advTm="144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3" end="1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7"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a:t>
            </a:r>
            <a:r>
              <a:rPr lang="en-CA" dirty="0"/>
              <a:t>presentation</a:t>
            </a:r>
            <a:r>
              <a:rPr lang="en-CA" dirty="0" smtClean="0"/>
              <a:t>, you now:</a:t>
            </a:r>
            <a:endParaRPr lang="en-CA" dirty="0"/>
          </a:p>
          <a:p>
            <a:pPr lvl="1"/>
            <a:r>
              <a:rPr lang="en-CA" dirty="0" smtClean="0"/>
              <a:t>Know what a sorted array is</a:t>
            </a:r>
            <a:endParaRPr lang="en-CA" dirty="0"/>
          </a:p>
          <a:p>
            <a:pPr lvl="1"/>
            <a:r>
              <a:rPr lang="en-US" dirty="0" smtClean="0"/>
              <a:t>Understand how to test if an array is sorted</a:t>
            </a:r>
            <a:endParaRPr lang="en-CA" dirty="0" smtClean="0">
              <a:latin typeface="Consolas" panose="020B0609020204030204" pitchFamily="49" charset="0"/>
            </a:endParaRPr>
          </a:p>
          <a:p>
            <a:pPr lvl="1"/>
            <a:r>
              <a:rPr lang="en-CA" dirty="0" smtClean="0"/>
              <a:t>Understand that consistency is important in function interfaces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xmlns:p14="http://schemas.microsoft.com/office/powerpoint/2010/main">
    <mc:Choice Requires="p14">
      <p:transition spd="slow" p14:dur="2000" advTm="31011"/>
    </mc:Choice>
    <mc:Fallback xmlns="">
      <p:transition spd="slow" advTm="310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Wikipedia,</a:t>
            </a:r>
          </a:p>
          <a:p>
            <a:pPr marL="0" indent="0">
              <a:buNone/>
            </a:pPr>
            <a:r>
              <a:rPr lang="en-CA" sz="1800" dirty="0"/>
              <a:t>	https://en.wikipedia.org/wiki/Sorted_array</a:t>
            </a:r>
            <a:endParaRPr lang="en-CA" sz="1800" dirty="0" smtClean="0"/>
          </a:p>
          <a:p>
            <a:pPr marL="0" indent="0">
              <a:buNone/>
            </a:pPr>
            <a:r>
              <a:rPr lang="en-CA" sz="1800" dirty="0" smtClean="0"/>
              <a:t>[2]	Dictionary of Algorithms and Data Structures (</a:t>
            </a:r>
            <a:r>
              <a:rPr lang="en-CA" sz="1800" cap="small" dirty="0" smtClean="0"/>
              <a:t>dads</a:t>
            </a:r>
            <a:r>
              <a:rPr lang="en-CA" sz="1800" dirty="0" smtClean="0"/>
              <a:t>)</a:t>
            </a:r>
          </a:p>
          <a:p>
            <a:pPr marL="0" indent="0">
              <a:buNone/>
            </a:pPr>
            <a:r>
              <a:rPr lang="en-CA" sz="1800" dirty="0"/>
              <a:t>	https://xlinux.nist.gov/dads/HTML/sortedarray.html</a:t>
            </a:r>
            <a:endParaRPr lang="en-CA" sz="1800"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xmlns:p14="http://schemas.microsoft.com/office/powerpoint/2010/main">
    <mc:Choice Requires="p14">
      <p:transition spd="slow" p14:dur="2000" advTm="2740"/>
    </mc:Choice>
    <mc:Fallback xmlns="">
      <p:transition spd="slow" advTm="27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Acknowledgments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smtClean="0"/>
              <a:t>Proof read by Dr. Thomas </a:t>
            </a:r>
            <a:r>
              <a:rPr lang="en-CA" sz="1800" dirty="0" err="1" smtClean="0"/>
              <a:t>McConkey</a:t>
            </a:r>
            <a:r>
              <a:rPr lang="en-CA" sz="1800" dirty="0" smtClean="0"/>
              <a:t> </a:t>
            </a:r>
            <a:r>
              <a:rPr lang="en-CA" sz="1800" smtClean="0"/>
              <a:t>and Charlie Liu.</a:t>
            </a:r>
            <a:endParaRPr lang="en-CA" sz="1800" dirty="0" smtClean="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55017981"/>
      </p:ext>
    </p:extLst>
  </p:cSld>
  <p:clrMapOvr>
    <a:masterClrMapping/>
  </p:clrMapOvr>
  <mc:AlternateContent xmlns:mc="http://schemas.openxmlformats.org/markup-compatibility/2006" xmlns:p14="http://schemas.microsoft.com/office/powerpoint/2010/main">
    <mc:Choice Requires="p14">
      <p:transition spd="slow" p14:dur="2000" advTm="2002"/>
    </mc:Choice>
    <mc:Fallback xmlns="">
      <p:transition spd="slow" advTm="20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xmlns:p14="http://schemas.microsoft.com/office/powerpoint/2010/main">
    <mc:Choice Requires="p14">
      <p:transition spd="slow" p14:dur="2000" advTm="1629"/>
    </mc:Choice>
    <mc:Fallback xmlns="">
      <p:transition spd="slow" advTm="1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Describe a sorted array</a:t>
            </a:r>
          </a:p>
          <a:p>
            <a:pPr lvl="1"/>
            <a:r>
              <a:rPr lang="en-US" dirty="0" smtClean="0"/>
              <a:t>Describe and implement an algorithm to determine if an array is sorted</a:t>
            </a:r>
          </a:p>
          <a:p>
            <a:pPr lvl="1"/>
            <a:r>
              <a:rPr lang="en-US" dirty="0" smtClean="0"/>
              <a:t>Describe a consistent interface</a:t>
            </a:r>
          </a:p>
          <a:p>
            <a:pPr lvl="1"/>
            <a:r>
              <a:rPr lang="en-US" dirty="0" smtClean="0"/>
              <a:t>Consider what happens with erroneous loop bounds</a:t>
            </a:r>
            <a:endParaRPr lang="en-CA" dirty="0" smtClean="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xmlns:p14="http://schemas.microsoft.com/office/powerpoint/2010/main">
    <mc:Choice Requires="p14">
      <p:transition spd="slow" p14:dur="2000" advTm="23748"/>
    </mc:Choice>
    <mc:Fallback xmlns="">
      <p:transition spd="slow" advTm="23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xmlns:p14="http://schemas.microsoft.com/office/powerpoint/2010/main">
    <mc:Choice Requires="p14">
      <p:transition spd="slow" p14:dur="2000" advTm="3847"/>
    </mc:Choice>
    <mc:Fallback xmlns="">
      <p:transition spd="slow" advTm="3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Sorted arrays</a:t>
            </a:r>
            <a:endParaRPr lang="en-CA" dirty="0"/>
          </a:p>
        </p:txBody>
      </p:sp>
      <p:sp>
        <p:nvSpPr>
          <p:cNvPr id="3" name="Content Placeholder 2"/>
          <p:cNvSpPr>
            <a:spLocks noGrp="1"/>
          </p:cNvSpPr>
          <p:nvPr>
            <p:ph idx="1"/>
          </p:nvPr>
        </p:nvSpPr>
        <p:spPr/>
        <p:txBody>
          <a:bodyPr>
            <a:normAutofit lnSpcReduction="10000"/>
          </a:bodyPr>
          <a:lstStyle/>
          <a:p>
            <a:r>
              <a:rPr lang="en-CA" dirty="0" smtClean="0"/>
              <a:t>A sorted array is an array where:</a:t>
            </a:r>
          </a:p>
          <a:p>
            <a:pPr lvl="1"/>
            <a:r>
              <a:rPr lang="en-US" dirty="0" smtClean="0"/>
              <a:t>Each entry is greater than or equal to all previous entries</a:t>
            </a:r>
            <a:endParaRPr lang="en-CA" dirty="0" smtClean="0"/>
          </a:p>
          <a:p>
            <a:pPr lvl="1"/>
            <a:endParaRPr lang="en-CA" dirty="0" smtClean="0"/>
          </a:p>
          <a:p>
            <a:r>
              <a:rPr lang="en-US" dirty="0" smtClean="0"/>
              <a:t>An easier definition is:</a:t>
            </a:r>
            <a:endParaRPr lang="en-CA" dirty="0"/>
          </a:p>
          <a:p>
            <a:pPr lvl="1"/>
            <a:r>
              <a:rPr lang="en-CA" dirty="0" smtClean="0"/>
              <a:t>Each entry, ignoring the first, is greater than or equal to the previous entry</a:t>
            </a:r>
          </a:p>
          <a:p>
            <a:pPr lvl="1"/>
            <a:endParaRPr lang="en-US" dirty="0"/>
          </a:p>
          <a:p>
            <a:r>
              <a:rPr lang="en-US" dirty="0" smtClean="0"/>
              <a:t>Put another way, if the entries of the array are</a:t>
            </a:r>
          </a:p>
          <a:p>
            <a:pPr marL="0" indent="0" algn="ctr">
              <a:buNone/>
            </a:pPr>
            <a:r>
              <a:rPr lang="en-US" i="1" dirty="0" smtClean="0">
                <a:latin typeface="Times New Roman" panose="02020603050405020304" pitchFamily="18" charset="0"/>
                <a:cs typeface="Times New Roman" panose="02020603050405020304" pitchFamily="18" charset="0"/>
              </a:rPr>
              <a:t>a</a:t>
            </a:r>
            <a:r>
              <a:rPr lang="en-US" baseline="-25000" dirty="0" smtClean="0">
                <a:latin typeface="Times New Roman" panose="02020603050405020304" pitchFamily="18" charset="0"/>
                <a:cs typeface="Times New Roman" panose="02020603050405020304" pitchFamily="18" charset="0"/>
              </a:rPr>
              <a:t>0</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a</a:t>
            </a:r>
            <a:r>
              <a:rPr lang="en-US" baseline="-25000" dirty="0" smtClean="0">
                <a:latin typeface="Times New Roman" panose="02020603050405020304" pitchFamily="18" charset="0"/>
                <a:cs typeface="Times New Roman" panose="02020603050405020304" pitchFamily="18" charset="0"/>
              </a:rPr>
              <a:t>1</a:t>
            </a:r>
            <a:r>
              <a:rPr lang="en-US" dirty="0" smtClean="0">
                <a:latin typeface="Times New Roman" panose="02020603050405020304" pitchFamily="18" charset="0"/>
                <a:cs typeface="Times New Roman" panose="02020603050405020304" pitchFamily="18" charset="0"/>
              </a:rPr>
              <a:t>, …, </a:t>
            </a:r>
            <a:r>
              <a:rPr lang="en-US" i="1" dirty="0" err="1" smtClean="0">
                <a:latin typeface="Times New Roman" panose="02020603050405020304" pitchFamily="18" charset="0"/>
                <a:cs typeface="Times New Roman" panose="02020603050405020304" pitchFamily="18" charset="0"/>
              </a:rPr>
              <a:t>a</a:t>
            </a:r>
            <a:r>
              <a:rPr lang="en-US" i="1" baseline="-25000" dirty="0" err="1" smtClean="0">
                <a:latin typeface="Times New Roman" panose="02020603050405020304" pitchFamily="18" charset="0"/>
                <a:cs typeface="Times New Roman" panose="02020603050405020304" pitchFamily="18" charset="0"/>
              </a:rPr>
              <a:t>N</a:t>
            </a:r>
            <a:r>
              <a:rPr lang="en-US" baseline="-25000" dirty="0" smtClean="0">
                <a:latin typeface="Times New Roman" panose="02020603050405020304" pitchFamily="18" charset="0"/>
                <a:cs typeface="Times New Roman" panose="02020603050405020304" pitchFamily="18" charset="0"/>
              </a:rPr>
              <a:t>–1</a:t>
            </a:r>
            <a:r>
              <a:rPr lang="en-US" dirty="0" smtClean="0"/>
              <a:t>,</a:t>
            </a:r>
            <a:r>
              <a:rPr lang="en-US" i="1" dirty="0" smtClean="0"/>
              <a:t> </a:t>
            </a:r>
          </a:p>
          <a:p>
            <a:pPr marL="0" indent="0" algn="l">
              <a:buNone/>
            </a:pPr>
            <a:r>
              <a:rPr lang="en-US" dirty="0"/>
              <a:t>	</a:t>
            </a:r>
            <a:r>
              <a:rPr lang="en-US" dirty="0" smtClean="0"/>
              <a:t>then these entries are sorted if and only if</a:t>
            </a:r>
          </a:p>
          <a:p>
            <a:pPr marL="0" indent="0" algn="ctr">
              <a:buNone/>
            </a:pPr>
            <a:r>
              <a:rPr lang="en-US" dirty="0" smtClean="0"/>
              <a:t> </a:t>
            </a:r>
            <a:r>
              <a:rPr lang="en-US" i="1" dirty="0" err="1" smtClean="0">
                <a:latin typeface="Times New Roman" panose="02020603050405020304" pitchFamily="18" charset="0"/>
                <a:cs typeface="Times New Roman" panose="02020603050405020304" pitchFamily="18" charset="0"/>
              </a:rPr>
              <a:t>a</a:t>
            </a:r>
            <a:r>
              <a:rPr lang="en-US" i="1" baseline="-25000" dirty="0" err="1" smtClean="0">
                <a:latin typeface="Times New Roman" panose="02020603050405020304" pitchFamily="18" charset="0"/>
                <a:cs typeface="Times New Roman" panose="02020603050405020304" pitchFamily="18" charset="0"/>
              </a:rPr>
              <a:t>j</a:t>
            </a:r>
            <a:r>
              <a:rPr lang="en-US" dirty="0" smtClean="0">
                <a:latin typeface="Times New Roman" panose="02020603050405020304" pitchFamily="18" charset="0"/>
                <a:cs typeface="Times New Roman" panose="02020603050405020304" pitchFamily="18" charset="0"/>
              </a:rPr>
              <a:t> </a:t>
            </a:r>
            <a:r>
              <a:rPr lang="en-CA"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r>
              <a:rPr lang="en-US" i="1" dirty="0" err="1" smtClean="0">
                <a:latin typeface="Times New Roman" panose="02020603050405020304" pitchFamily="18" charset="0"/>
                <a:cs typeface="Times New Roman" panose="02020603050405020304" pitchFamily="18" charset="0"/>
              </a:rPr>
              <a:t>a</a:t>
            </a:r>
            <a:r>
              <a:rPr lang="en-US" i="1" baseline="-25000" dirty="0" err="1" smtClean="0">
                <a:latin typeface="Times New Roman" panose="02020603050405020304" pitchFamily="18" charset="0"/>
                <a:cs typeface="Times New Roman" panose="02020603050405020304" pitchFamily="18" charset="0"/>
              </a:rPr>
              <a:t>k</a:t>
            </a:r>
            <a:r>
              <a:rPr lang="en-US" i="1" dirty="0" smtClean="0"/>
              <a:t> whenever </a:t>
            </a:r>
            <a:r>
              <a:rPr lang="en-US" i="1" dirty="0" smtClean="0">
                <a:latin typeface="Times New Roman" panose="02020603050405020304" pitchFamily="18" charset="0"/>
                <a:cs typeface="Times New Roman" panose="02020603050405020304" pitchFamily="18" charset="0"/>
              </a:rPr>
              <a:t>j</a:t>
            </a:r>
            <a:r>
              <a:rPr lang="en-US" dirty="0" smtClean="0">
                <a:latin typeface="Times New Roman" panose="02020603050405020304" pitchFamily="18" charset="0"/>
                <a:cs typeface="Times New Roman" panose="02020603050405020304" pitchFamily="18" charset="0"/>
              </a:rPr>
              <a:t> </a:t>
            </a:r>
            <a:r>
              <a:rPr lang="en-CA" dirty="0">
                <a:latin typeface="Times New Roman" panose="02020603050405020304" pitchFamily="18" charset="0"/>
                <a:cs typeface="Times New Roman" panose="02020603050405020304" pitchFamily="18" charset="0"/>
              </a:rPr>
              <a:t>≤</a:t>
            </a:r>
            <a:r>
              <a:rPr lang="en-US" dirty="0" smtClean="0">
                <a:latin typeface="Times New Roman" panose="02020603050405020304" pitchFamily="18" charset="0"/>
                <a:cs typeface="Times New Roman" panose="02020603050405020304" pitchFamily="18" charset="0"/>
              </a:rPr>
              <a:t> </a:t>
            </a:r>
            <a:r>
              <a:rPr lang="en-US" i="1" dirty="0" smtClean="0">
                <a:latin typeface="Times New Roman" panose="02020603050405020304" pitchFamily="18" charset="0"/>
                <a:cs typeface="Times New Roman" panose="02020603050405020304" pitchFamily="18" charset="0"/>
              </a:rPr>
              <a:t>k</a:t>
            </a:r>
            <a:endParaRPr lang="en-CA" dirty="0" smtClean="0">
              <a:latin typeface="Times New Roman" panose="02020603050405020304" pitchFamily="18" charset="0"/>
              <a:cs typeface="Times New Roman" panose="02020603050405020304"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07134565"/>
      </p:ext>
    </p:extLst>
  </p:cSld>
  <p:clrMapOvr>
    <a:masterClrMapping/>
  </p:clrMapOvr>
  <mc:AlternateContent xmlns:mc="http://schemas.openxmlformats.org/markup-compatibility/2006" xmlns:p14="http://schemas.microsoft.com/office/powerpoint/2010/main">
    <mc:Choice Requires="p14">
      <p:transition spd="slow" p14:dur="2000" advTm="60526"/>
    </mc:Choice>
    <mc:Fallback xmlns="">
      <p:transition spd="slow" advTm="605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 an array sorted?</a:t>
            </a:r>
          </a:p>
        </p:txBody>
      </p:sp>
      <p:sp>
        <p:nvSpPr>
          <p:cNvPr id="3" name="Content Placeholder 2"/>
          <p:cNvSpPr>
            <a:spLocks noGrp="1"/>
          </p:cNvSpPr>
          <p:nvPr>
            <p:ph idx="1"/>
          </p:nvPr>
        </p:nvSpPr>
        <p:spPr/>
        <p:txBody>
          <a:bodyPr>
            <a:normAutofit lnSpcReduction="10000"/>
          </a:bodyPr>
          <a:lstStyle/>
          <a:p>
            <a:r>
              <a:rPr lang="en-US" dirty="0" smtClean="0"/>
              <a:t>Only one entry need be out of order for the array to be considered to be not sorted:</a:t>
            </a:r>
          </a:p>
          <a:p>
            <a:pPr marL="0" indent="0">
              <a:buNone/>
            </a:pPr>
            <a:r>
              <a:rPr lang="en-US" dirty="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3.5, 7.8, 9.1, 10.7, 13.8, 15.7, 45.3, 83.6, 103.5, 199.2, 187.3, 300.0</a:t>
            </a:r>
          </a:p>
          <a:p>
            <a:pPr marL="0" indent="0">
              <a:buNone/>
            </a:pPr>
            <a:endParaRPr lang="en-US" dirty="0">
              <a:latin typeface="Times New Roman" panose="02020603050405020304" pitchFamily="18" charset="0"/>
              <a:cs typeface="Times New Roman" panose="02020603050405020304" pitchFamily="18" charset="0"/>
            </a:endParaRPr>
          </a:p>
          <a:p>
            <a:r>
              <a:rPr lang="en-US" dirty="0" smtClean="0"/>
              <a:t>Can we write a function to determine if an array is sorted?</a:t>
            </a:r>
          </a:p>
          <a:p>
            <a:endParaRPr lang="en-US" dirty="0"/>
          </a:p>
          <a:p>
            <a:pPr marL="800100" lvl="2" indent="0">
              <a:buNone/>
            </a:pPr>
            <a:r>
              <a:rPr lang="en-US" dirty="0">
                <a:latin typeface="Consolas" panose="020B0609020204030204" pitchFamily="49" charset="0"/>
              </a:rPr>
              <a:t> </a:t>
            </a:r>
            <a:r>
              <a:rPr lang="en-US" dirty="0" smtClean="0">
                <a:latin typeface="Consolas" panose="020B0609020204030204" pitchFamily="49" charset="0"/>
              </a:rPr>
              <a:t>bool </a:t>
            </a:r>
            <a:r>
              <a:rPr lang="en-US" dirty="0" err="1" smtClean="0">
                <a:latin typeface="Consolas" panose="020B0609020204030204" pitchFamily="49" charset="0"/>
              </a:rPr>
              <a:t>is_sorted</a:t>
            </a:r>
            <a:r>
              <a:rPr lang="en-US" dirty="0" smtClean="0">
                <a:latin typeface="Consolas" panose="020B0609020204030204" pitchFamily="49" charset="0"/>
              </a:rPr>
              <a:t>( double </a:t>
            </a:r>
            <a:r>
              <a:rPr lang="en-US" dirty="0" err="1" smtClean="0">
                <a:latin typeface="Consolas" panose="020B0609020204030204" pitchFamily="49" charset="0"/>
              </a:rPr>
              <a:t>const</a:t>
            </a:r>
            <a:r>
              <a:rPr lang="en-US" dirty="0" smtClean="0">
                <a:latin typeface="Consolas" panose="020B0609020204030204" pitchFamily="49" charset="0"/>
              </a:rPr>
              <a:t> array[],</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a:t>
            </a:r>
            <a:r>
              <a:rPr lang="en-US" dirty="0" err="1" smtClean="0">
                <a:latin typeface="Consolas" panose="020B0609020204030204" pitchFamily="49" charset="0"/>
              </a:rPr>
              <a:t>std</a:t>
            </a:r>
            <a:r>
              <a:rPr lang="en-US" dirty="0" smtClean="0">
                <a:latin typeface="Consolas" panose="020B0609020204030204" pitchFamily="49" charset="0"/>
              </a:rPr>
              <a:t>::</a:t>
            </a:r>
            <a:r>
              <a:rPr lang="en-US" dirty="0" err="1" smtClean="0">
                <a:latin typeface="Consolas" panose="020B0609020204030204" pitchFamily="49" charset="0"/>
              </a:rPr>
              <a:t>size_t</a:t>
            </a:r>
            <a:r>
              <a:rPr lang="en-US" dirty="0" smtClean="0">
                <a:latin typeface="Consolas" panose="020B0609020204030204" pitchFamily="49" charset="0"/>
              </a:rPr>
              <a:t> </a:t>
            </a:r>
            <a:r>
              <a:rPr lang="en-US" dirty="0" err="1" smtClean="0">
                <a:latin typeface="Consolas" panose="020B0609020204030204" pitchFamily="49" charset="0"/>
              </a:rPr>
              <a:t>const</a:t>
            </a:r>
            <a:r>
              <a:rPr lang="en-US" dirty="0" smtClean="0">
                <a:latin typeface="Consolas" panose="020B0609020204030204" pitchFamily="49" charset="0"/>
              </a:rPr>
              <a:t> capacity );</a:t>
            </a:r>
            <a:endParaRPr lang="en-US" dirty="0" smtClean="0"/>
          </a:p>
        </p:txBody>
      </p:sp>
      <p:sp>
        <p:nvSpPr>
          <p:cNvPr id="7" name="Rounded Rectangle 6"/>
          <p:cNvSpPr/>
          <p:nvPr/>
        </p:nvSpPr>
        <p:spPr>
          <a:xfrm>
            <a:off x="7010941" y="2186202"/>
            <a:ext cx="648072"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97558919"/>
      </p:ext>
    </p:extLst>
  </p:cSld>
  <p:clrMapOvr>
    <a:masterClrMapping/>
  </p:clrMapOvr>
  <mc:AlternateContent xmlns:mc="http://schemas.openxmlformats.org/markup-compatibility/2006" xmlns:p14="http://schemas.microsoft.com/office/powerpoint/2010/main">
    <mc:Choice Requires="p14">
      <p:transition spd="slow" p14:dur="2000" advTm="64110"/>
    </mc:Choice>
    <mc:Fallback xmlns="">
      <p:transition spd="slow" advTm="641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8"/>
                </p:tgtEl>
              </p:cMediaNode>
            </p:audio>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 an array sorted?</a:t>
            </a:r>
          </a:p>
        </p:txBody>
      </p:sp>
      <p:sp>
        <p:nvSpPr>
          <p:cNvPr id="3" name="Content Placeholder 2"/>
          <p:cNvSpPr>
            <a:spLocks noGrp="1"/>
          </p:cNvSpPr>
          <p:nvPr>
            <p:ph idx="1"/>
          </p:nvPr>
        </p:nvSpPr>
        <p:spPr/>
        <p:txBody>
          <a:bodyPr>
            <a:normAutofit lnSpcReduction="10000"/>
          </a:bodyPr>
          <a:lstStyle/>
          <a:p>
            <a:r>
              <a:rPr lang="en-US" dirty="0" smtClean="0"/>
              <a:t>Suppose we have an array of capacity </a:t>
            </a:r>
            <a:r>
              <a:rPr lang="en-US" dirty="0" smtClean="0">
                <a:latin typeface="Consolas" panose="020B0609020204030204" pitchFamily="49" charset="0"/>
              </a:rPr>
              <a:t>10</a:t>
            </a:r>
            <a:r>
              <a:rPr lang="en-US" dirty="0" smtClean="0"/>
              <a:t>,</a:t>
            </a:r>
          </a:p>
          <a:p>
            <a:pPr marL="0" indent="0">
              <a:buNone/>
            </a:pPr>
            <a:r>
              <a:rPr lang="en-US" dirty="0"/>
              <a:t>	</a:t>
            </a:r>
            <a:r>
              <a:rPr lang="en-US" dirty="0" smtClean="0"/>
              <a:t>and we want to determine if it is sorted</a:t>
            </a:r>
          </a:p>
          <a:p>
            <a:pPr lvl="1"/>
            <a:r>
              <a:rPr lang="en-US" dirty="0" smtClean="0"/>
              <a:t>The indices of this array are </a:t>
            </a:r>
            <a:r>
              <a:rPr lang="en-US" dirty="0" smtClean="0">
                <a:latin typeface="Consolas" panose="020B0609020204030204" pitchFamily="49" charset="0"/>
              </a:rPr>
              <a:t>0</a:t>
            </a:r>
            <a:r>
              <a:rPr lang="en-US" dirty="0" smtClean="0"/>
              <a:t> through </a:t>
            </a:r>
            <a:r>
              <a:rPr lang="en-US" dirty="0" smtClean="0">
                <a:latin typeface="Consolas" panose="020B0609020204030204" pitchFamily="49" charset="0"/>
              </a:rPr>
              <a:t>9</a:t>
            </a:r>
          </a:p>
          <a:p>
            <a:pPr lvl="1"/>
            <a:r>
              <a:rPr lang="en-US" dirty="0" smtClean="0"/>
              <a:t>We must compare each of the following entries:</a:t>
            </a:r>
          </a:p>
          <a:p>
            <a:pPr marL="0" indent="0">
              <a:buNone/>
            </a:pPr>
            <a:r>
              <a:rPr lang="en-US" dirty="0">
                <a:latin typeface="Times New Roman" panose="02020603050405020304" pitchFamily="18" charset="0"/>
                <a:cs typeface="Times New Roman" panose="02020603050405020304" pitchFamily="18" charset="0"/>
              </a:rPr>
              <a:t>	</a:t>
            </a:r>
            <a:endParaRPr lang="en-US" dirty="0" smtClean="0">
              <a:latin typeface="Times New Roman" panose="02020603050405020304" pitchFamily="18" charset="0"/>
              <a:cs typeface="Times New Roman" panose="02020603050405020304" pitchFamily="18" charset="0"/>
            </a:endParaRPr>
          </a:p>
        </p:txBody>
      </p:sp>
      <p:sp>
        <p:nvSpPr>
          <p:cNvPr id="5" name="Rectangle 4"/>
          <p:cNvSpPr/>
          <p:nvPr/>
        </p:nvSpPr>
        <p:spPr>
          <a:xfrm>
            <a:off x="2915816" y="3059668"/>
            <a:ext cx="3145413" cy="2585323"/>
          </a:xfrm>
          <a:prstGeom prst="rect">
            <a:avLst/>
          </a:prstGeom>
        </p:spPr>
        <p:txBody>
          <a:bodyPr wrap="none">
            <a:spAutoFit/>
          </a:bodyPr>
          <a:lstStyle/>
          <a:p>
            <a:r>
              <a:rPr lang="en-US" dirty="0" smtClean="0">
                <a:latin typeface="Georgia" panose="02040502050405020303" pitchFamily="18" charset="0"/>
              </a:rPr>
              <a:t>Is</a:t>
            </a:r>
            <a:r>
              <a:rPr lang="en-US" dirty="0" smtClean="0"/>
              <a:t> </a:t>
            </a:r>
            <a:r>
              <a:rPr lang="en-US" dirty="0" smtClean="0">
                <a:latin typeface="Consolas" panose="020B0609020204030204" pitchFamily="49" charset="0"/>
              </a:rPr>
              <a:t>array[0] &lt;= array[1]</a:t>
            </a:r>
            <a:r>
              <a:rPr lang="en-US" dirty="0" smtClean="0"/>
              <a:t> </a:t>
            </a:r>
            <a:r>
              <a:rPr lang="en-US" dirty="0">
                <a:latin typeface="Georgia" panose="02040502050405020303" pitchFamily="18" charset="0"/>
              </a:rPr>
              <a:t>?</a:t>
            </a:r>
            <a:endParaRPr lang="en-US" dirty="0" smtClean="0"/>
          </a:p>
          <a:p>
            <a:r>
              <a:rPr lang="en-US" dirty="0">
                <a:latin typeface="Georgia" panose="02040502050405020303" pitchFamily="18" charset="0"/>
              </a:rPr>
              <a:t>Is</a:t>
            </a:r>
            <a:r>
              <a:rPr lang="en-US" dirty="0"/>
              <a:t> </a:t>
            </a:r>
            <a:r>
              <a:rPr lang="en-US" dirty="0" smtClean="0">
                <a:latin typeface="Consolas" panose="020B0609020204030204" pitchFamily="49" charset="0"/>
              </a:rPr>
              <a:t>array[1] </a:t>
            </a:r>
            <a:r>
              <a:rPr lang="en-US" dirty="0">
                <a:latin typeface="Consolas" panose="020B0609020204030204" pitchFamily="49" charset="0"/>
              </a:rPr>
              <a:t>&lt;= </a:t>
            </a:r>
            <a:r>
              <a:rPr lang="en-US" dirty="0" smtClean="0">
                <a:latin typeface="Consolas" panose="020B0609020204030204" pitchFamily="49" charset="0"/>
              </a:rPr>
              <a:t>array[2]</a:t>
            </a:r>
            <a:r>
              <a:rPr lang="en-US" dirty="0" smtClean="0"/>
              <a:t> </a:t>
            </a:r>
            <a:r>
              <a:rPr lang="en-US" dirty="0">
                <a:latin typeface="Georgia" panose="02040502050405020303" pitchFamily="18" charset="0"/>
              </a:rPr>
              <a:t>?</a:t>
            </a:r>
            <a:endParaRPr lang="en-CA" dirty="0"/>
          </a:p>
          <a:p>
            <a:r>
              <a:rPr lang="en-US" dirty="0">
                <a:latin typeface="Georgia" panose="02040502050405020303" pitchFamily="18" charset="0"/>
              </a:rPr>
              <a:t>Is</a:t>
            </a:r>
            <a:r>
              <a:rPr lang="en-US" dirty="0"/>
              <a:t> </a:t>
            </a:r>
            <a:r>
              <a:rPr lang="en-US" dirty="0" smtClean="0">
                <a:latin typeface="Consolas" panose="020B0609020204030204" pitchFamily="49" charset="0"/>
              </a:rPr>
              <a:t>array[2] </a:t>
            </a:r>
            <a:r>
              <a:rPr lang="en-US" dirty="0">
                <a:latin typeface="Consolas" panose="020B0609020204030204" pitchFamily="49" charset="0"/>
              </a:rPr>
              <a:t>&lt;= </a:t>
            </a:r>
            <a:r>
              <a:rPr lang="en-US" dirty="0" smtClean="0">
                <a:latin typeface="Consolas" panose="020B0609020204030204" pitchFamily="49" charset="0"/>
              </a:rPr>
              <a:t>array[3]</a:t>
            </a:r>
            <a:r>
              <a:rPr lang="en-US" dirty="0" smtClean="0"/>
              <a:t> </a:t>
            </a:r>
            <a:r>
              <a:rPr lang="en-US" dirty="0">
                <a:latin typeface="Georgia" panose="02040502050405020303" pitchFamily="18" charset="0"/>
              </a:rPr>
              <a:t>?</a:t>
            </a:r>
            <a:endParaRPr lang="en-CA" dirty="0"/>
          </a:p>
          <a:p>
            <a:r>
              <a:rPr lang="en-US" dirty="0">
                <a:latin typeface="Georgia" panose="02040502050405020303" pitchFamily="18" charset="0"/>
              </a:rPr>
              <a:t>Is</a:t>
            </a:r>
            <a:r>
              <a:rPr lang="en-US" dirty="0"/>
              <a:t> </a:t>
            </a:r>
            <a:r>
              <a:rPr lang="en-US" dirty="0" smtClean="0">
                <a:latin typeface="Consolas" panose="020B0609020204030204" pitchFamily="49" charset="0"/>
              </a:rPr>
              <a:t>array[3] </a:t>
            </a:r>
            <a:r>
              <a:rPr lang="en-US" dirty="0">
                <a:latin typeface="Consolas" panose="020B0609020204030204" pitchFamily="49" charset="0"/>
              </a:rPr>
              <a:t>&lt;= </a:t>
            </a:r>
            <a:r>
              <a:rPr lang="en-US" dirty="0" smtClean="0">
                <a:latin typeface="Consolas" panose="020B0609020204030204" pitchFamily="49" charset="0"/>
              </a:rPr>
              <a:t>array[4]</a:t>
            </a:r>
            <a:r>
              <a:rPr lang="en-US" dirty="0" smtClean="0"/>
              <a:t> </a:t>
            </a:r>
            <a:r>
              <a:rPr lang="en-US" dirty="0">
                <a:latin typeface="Georgia" panose="02040502050405020303" pitchFamily="18" charset="0"/>
              </a:rPr>
              <a:t>?</a:t>
            </a:r>
            <a:endParaRPr lang="en-CA" dirty="0"/>
          </a:p>
          <a:p>
            <a:r>
              <a:rPr lang="en-US" dirty="0">
                <a:latin typeface="Georgia" panose="02040502050405020303" pitchFamily="18" charset="0"/>
              </a:rPr>
              <a:t>Is</a:t>
            </a:r>
            <a:r>
              <a:rPr lang="en-US" dirty="0"/>
              <a:t> </a:t>
            </a:r>
            <a:r>
              <a:rPr lang="en-US" dirty="0" smtClean="0">
                <a:latin typeface="Consolas" panose="020B0609020204030204" pitchFamily="49" charset="0"/>
              </a:rPr>
              <a:t>array[4] </a:t>
            </a:r>
            <a:r>
              <a:rPr lang="en-US" dirty="0">
                <a:latin typeface="Consolas" panose="020B0609020204030204" pitchFamily="49" charset="0"/>
              </a:rPr>
              <a:t>&lt;= </a:t>
            </a:r>
            <a:r>
              <a:rPr lang="en-US" dirty="0" smtClean="0">
                <a:latin typeface="Consolas" panose="020B0609020204030204" pitchFamily="49" charset="0"/>
              </a:rPr>
              <a:t>array[5]</a:t>
            </a:r>
            <a:r>
              <a:rPr lang="en-US" dirty="0" smtClean="0"/>
              <a:t> </a:t>
            </a:r>
            <a:r>
              <a:rPr lang="en-US" dirty="0">
                <a:latin typeface="Georgia" panose="02040502050405020303" pitchFamily="18" charset="0"/>
              </a:rPr>
              <a:t>?</a:t>
            </a:r>
            <a:endParaRPr lang="en-CA" dirty="0"/>
          </a:p>
          <a:p>
            <a:r>
              <a:rPr lang="en-US" dirty="0">
                <a:latin typeface="Georgia" panose="02040502050405020303" pitchFamily="18" charset="0"/>
              </a:rPr>
              <a:t>Is</a:t>
            </a:r>
            <a:r>
              <a:rPr lang="en-US" dirty="0"/>
              <a:t> </a:t>
            </a:r>
            <a:r>
              <a:rPr lang="en-US" dirty="0" smtClean="0">
                <a:latin typeface="Consolas" panose="020B0609020204030204" pitchFamily="49" charset="0"/>
              </a:rPr>
              <a:t>array[5] </a:t>
            </a:r>
            <a:r>
              <a:rPr lang="en-US" dirty="0">
                <a:latin typeface="Consolas" panose="020B0609020204030204" pitchFamily="49" charset="0"/>
              </a:rPr>
              <a:t>&lt;= </a:t>
            </a:r>
            <a:r>
              <a:rPr lang="en-US" dirty="0" smtClean="0">
                <a:latin typeface="Consolas" panose="020B0609020204030204" pitchFamily="49" charset="0"/>
              </a:rPr>
              <a:t>array[6]</a:t>
            </a:r>
            <a:r>
              <a:rPr lang="en-US" dirty="0" smtClean="0"/>
              <a:t> </a:t>
            </a:r>
            <a:r>
              <a:rPr lang="en-US" dirty="0">
                <a:latin typeface="Georgia" panose="02040502050405020303" pitchFamily="18" charset="0"/>
              </a:rPr>
              <a:t>?</a:t>
            </a:r>
            <a:endParaRPr lang="en-CA" dirty="0"/>
          </a:p>
          <a:p>
            <a:r>
              <a:rPr lang="en-US" dirty="0">
                <a:latin typeface="Georgia" panose="02040502050405020303" pitchFamily="18" charset="0"/>
              </a:rPr>
              <a:t>Is</a:t>
            </a:r>
            <a:r>
              <a:rPr lang="en-US" dirty="0"/>
              <a:t> </a:t>
            </a:r>
            <a:r>
              <a:rPr lang="en-US" dirty="0" smtClean="0">
                <a:latin typeface="Consolas" panose="020B0609020204030204" pitchFamily="49" charset="0"/>
              </a:rPr>
              <a:t>array[6] </a:t>
            </a:r>
            <a:r>
              <a:rPr lang="en-US" dirty="0">
                <a:latin typeface="Consolas" panose="020B0609020204030204" pitchFamily="49" charset="0"/>
              </a:rPr>
              <a:t>&lt;= </a:t>
            </a:r>
            <a:r>
              <a:rPr lang="en-US" dirty="0" smtClean="0">
                <a:latin typeface="Consolas" panose="020B0609020204030204" pitchFamily="49" charset="0"/>
              </a:rPr>
              <a:t>array[7]</a:t>
            </a:r>
            <a:r>
              <a:rPr lang="en-US" dirty="0" smtClean="0"/>
              <a:t> </a:t>
            </a:r>
            <a:r>
              <a:rPr lang="en-US" dirty="0">
                <a:latin typeface="Georgia" panose="02040502050405020303" pitchFamily="18" charset="0"/>
              </a:rPr>
              <a:t>?</a:t>
            </a:r>
            <a:endParaRPr lang="en-CA" dirty="0"/>
          </a:p>
          <a:p>
            <a:r>
              <a:rPr lang="en-US" dirty="0">
                <a:latin typeface="Georgia" panose="02040502050405020303" pitchFamily="18" charset="0"/>
              </a:rPr>
              <a:t>Is</a:t>
            </a:r>
            <a:r>
              <a:rPr lang="en-US" dirty="0"/>
              <a:t> </a:t>
            </a:r>
            <a:r>
              <a:rPr lang="en-US" dirty="0" smtClean="0">
                <a:latin typeface="Consolas" panose="020B0609020204030204" pitchFamily="49" charset="0"/>
              </a:rPr>
              <a:t>array[7] </a:t>
            </a:r>
            <a:r>
              <a:rPr lang="en-US" dirty="0">
                <a:latin typeface="Consolas" panose="020B0609020204030204" pitchFamily="49" charset="0"/>
              </a:rPr>
              <a:t>&lt;= </a:t>
            </a:r>
            <a:r>
              <a:rPr lang="en-US" dirty="0" smtClean="0">
                <a:latin typeface="Consolas" panose="020B0609020204030204" pitchFamily="49" charset="0"/>
              </a:rPr>
              <a:t>array[8]</a:t>
            </a:r>
            <a:r>
              <a:rPr lang="en-US" dirty="0" smtClean="0"/>
              <a:t> </a:t>
            </a:r>
            <a:r>
              <a:rPr lang="en-US" dirty="0">
                <a:latin typeface="Georgia" panose="02040502050405020303" pitchFamily="18" charset="0"/>
              </a:rPr>
              <a:t>?</a:t>
            </a:r>
            <a:endParaRPr lang="en-CA" dirty="0"/>
          </a:p>
          <a:p>
            <a:r>
              <a:rPr lang="en-US" dirty="0">
                <a:latin typeface="Georgia" panose="02040502050405020303" pitchFamily="18" charset="0"/>
              </a:rPr>
              <a:t>Is</a:t>
            </a:r>
            <a:r>
              <a:rPr lang="en-US" dirty="0"/>
              <a:t> </a:t>
            </a:r>
            <a:r>
              <a:rPr lang="en-US" dirty="0" smtClean="0">
                <a:latin typeface="Consolas" panose="020B0609020204030204" pitchFamily="49" charset="0"/>
              </a:rPr>
              <a:t>array[8] </a:t>
            </a:r>
            <a:r>
              <a:rPr lang="en-US" dirty="0">
                <a:latin typeface="Consolas" panose="020B0609020204030204" pitchFamily="49" charset="0"/>
              </a:rPr>
              <a:t>&lt;= </a:t>
            </a:r>
            <a:r>
              <a:rPr lang="en-US" dirty="0" smtClean="0">
                <a:latin typeface="Consolas" panose="020B0609020204030204" pitchFamily="49" charset="0"/>
              </a:rPr>
              <a:t>array[9]</a:t>
            </a:r>
            <a:r>
              <a:rPr lang="en-US" dirty="0" smtClean="0"/>
              <a:t> </a:t>
            </a:r>
            <a:r>
              <a:rPr lang="en-US" dirty="0" smtClean="0">
                <a:latin typeface="Georgia" panose="02040502050405020303" pitchFamily="18" charset="0"/>
              </a:rPr>
              <a:t>?</a:t>
            </a:r>
            <a:endParaRPr lang="en-CA" dirty="0"/>
          </a:p>
        </p:txBody>
      </p:sp>
      <p:sp>
        <p:nvSpPr>
          <p:cNvPr id="6" name="Rectangle 5"/>
          <p:cNvSpPr/>
          <p:nvPr/>
        </p:nvSpPr>
        <p:spPr>
          <a:xfrm>
            <a:off x="6923390" y="3057263"/>
            <a:ext cx="312906" cy="2585323"/>
          </a:xfrm>
          <a:prstGeom prst="rect">
            <a:avLst/>
          </a:prstGeom>
        </p:spPr>
        <p:txBody>
          <a:bodyPr wrap="none">
            <a:spAutoFit/>
          </a:bodyPr>
          <a:lstStyle/>
          <a:p>
            <a:r>
              <a:rPr lang="en-US" dirty="0" smtClean="0">
                <a:latin typeface="Consolas" panose="020B0609020204030204" pitchFamily="49" charset="0"/>
              </a:rPr>
              <a:t>0</a:t>
            </a:r>
          </a:p>
          <a:p>
            <a:r>
              <a:rPr lang="en-US" dirty="0" smtClean="0">
                <a:latin typeface="Consolas" panose="020B0609020204030204" pitchFamily="49" charset="0"/>
              </a:rPr>
              <a:t>1</a:t>
            </a:r>
          </a:p>
          <a:p>
            <a:r>
              <a:rPr lang="en-US" dirty="0" smtClean="0">
                <a:latin typeface="Consolas" panose="020B0609020204030204" pitchFamily="49" charset="0"/>
              </a:rPr>
              <a:t>2</a:t>
            </a:r>
          </a:p>
          <a:p>
            <a:r>
              <a:rPr lang="en-US" dirty="0" smtClean="0">
                <a:latin typeface="Consolas" panose="020B0609020204030204" pitchFamily="49" charset="0"/>
              </a:rPr>
              <a:t>3</a:t>
            </a:r>
          </a:p>
          <a:p>
            <a:r>
              <a:rPr lang="en-US" dirty="0" smtClean="0">
                <a:latin typeface="Consolas" panose="020B0609020204030204" pitchFamily="49" charset="0"/>
              </a:rPr>
              <a:t>4</a:t>
            </a:r>
          </a:p>
          <a:p>
            <a:r>
              <a:rPr lang="en-US" dirty="0" smtClean="0">
                <a:latin typeface="Consolas" panose="020B0609020204030204" pitchFamily="49" charset="0"/>
              </a:rPr>
              <a:t>5</a:t>
            </a:r>
          </a:p>
          <a:p>
            <a:r>
              <a:rPr lang="en-US" dirty="0" smtClean="0">
                <a:latin typeface="Consolas" panose="020B0609020204030204" pitchFamily="49" charset="0"/>
              </a:rPr>
              <a:t>6</a:t>
            </a:r>
          </a:p>
          <a:p>
            <a:r>
              <a:rPr lang="en-US" dirty="0" smtClean="0">
                <a:latin typeface="Consolas" panose="020B0609020204030204" pitchFamily="49" charset="0"/>
              </a:rPr>
              <a:t>7</a:t>
            </a:r>
          </a:p>
          <a:p>
            <a:r>
              <a:rPr lang="en-US" dirty="0" smtClean="0">
                <a:latin typeface="Consolas" panose="020B0609020204030204" pitchFamily="49" charset="0"/>
              </a:rPr>
              <a:t>8</a:t>
            </a:r>
            <a:endParaRPr lang="en-CA" dirty="0">
              <a:latin typeface="Consolas" panose="020B0609020204030204" pitchFamily="49" charset="0"/>
            </a:endParaRPr>
          </a:p>
        </p:txBody>
      </p:sp>
      <p:sp>
        <p:nvSpPr>
          <p:cNvPr id="7" name="Rectangle 6"/>
          <p:cNvSpPr/>
          <p:nvPr/>
        </p:nvSpPr>
        <p:spPr>
          <a:xfrm>
            <a:off x="6914607" y="2690258"/>
            <a:ext cx="311304" cy="369332"/>
          </a:xfrm>
          <a:prstGeom prst="rect">
            <a:avLst/>
          </a:prstGeom>
        </p:spPr>
        <p:txBody>
          <a:bodyPr wrap="none">
            <a:spAutoFit/>
          </a:bodyPr>
          <a:lstStyle/>
          <a:p>
            <a:r>
              <a:rPr lang="en-US" dirty="0" smtClean="0">
                <a:latin typeface="Consolas" panose="020B0609020204030204" pitchFamily="49" charset="0"/>
              </a:rPr>
              <a:t>k</a:t>
            </a:r>
            <a:endParaRPr lang="en-CA" dirty="0">
              <a:latin typeface="Consolas" panose="020B0609020204030204" pitchFamily="49" charset="0"/>
            </a:endParaRPr>
          </a:p>
        </p:txBody>
      </p:sp>
      <p:sp>
        <p:nvSpPr>
          <p:cNvPr id="8" name="Rectangle 7"/>
          <p:cNvSpPr/>
          <p:nvPr/>
        </p:nvSpPr>
        <p:spPr>
          <a:xfrm>
            <a:off x="4499992" y="5661248"/>
            <a:ext cx="1704313" cy="369332"/>
          </a:xfrm>
          <a:prstGeom prst="rect">
            <a:avLst/>
          </a:prstGeom>
        </p:spPr>
        <p:txBody>
          <a:bodyPr wrap="none">
            <a:spAutoFit/>
          </a:bodyPr>
          <a:lstStyle/>
          <a:p>
            <a:r>
              <a:rPr lang="en-US" dirty="0" smtClean="0">
                <a:latin typeface="Consolas" panose="020B0609020204030204" pitchFamily="49" charset="0"/>
              </a:rPr>
              <a:t>capacity - 2</a:t>
            </a:r>
            <a:endParaRPr lang="en-CA" dirty="0">
              <a:latin typeface="Consolas" panose="020B0609020204030204" pitchFamily="49" charset="0"/>
            </a:endParaRPr>
          </a:p>
        </p:txBody>
      </p:sp>
      <p:cxnSp>
        <p:nvCxnSpPr>
          <p:cNvPr id="10" name="Straight Arrow Connector 9"/>
          <p:cNvCxnSpPr/>
          <p:nvPr/>
        </p:nvCxnSpPr>
        <p:spPr>
          <a:xfrm flipV="1">
            <a:off x="6228184" y="5445224"/>
            <a:ext cx="719303" cy="371252"/>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123728" y="6165304"/>
            <a:ext cx="2997937" cy="369332"/>
          </a:xfrm>
          <a:prstGeom prst="rect">
            <a:avLst/>
          </a:prstGeom>
        </p:spPr>
        <p:txBody>
          <a:bodyPr wrap="none">
            <a:spAutoFit/>
          </a:bodyPr>
          <a:lstStyle/>
          <a:p>
            <a:r>
              <a:rPr lang="en-US" dirty="0" smtClean="0">
                <a:latin typeface="Georgia" panose="02040502050405020303" pitchFamily="18" charset="0"/>
              </a:rPr>
              <a:t>While </a:t>
            </a:r>
            <a:r>
              <a:rPr lang="en-US" dirty="0" smtClean="0">
                <a:latin typeface="Consolas" panose="020B0609020204030204" pitchFamily="49" charset="0"/>
              </a:rPr>
              <a:t>k &lt;= capacity – 2</a:t>
            </a:r>
            <a:endParaRPr lang="en-CA" dirty="0">
              <a:latin typeface="Consolas" panose="020B0609020204030204" pitchFamily="49" charset="0"/>
            </a:endParaRPr>
          </a:p>
        </p:txBody>
      </p:sp>
      <p:sp>
        <p:nvSpPr>
          <p:cNvPr id="13" name="Rectangle 12"/>
          <p:cNvSpPr/>
          <p:nvPr/>
        </p:nvSpPr>
        <p:spPr>
          <a:xfrm>
            <a:off x="5022219" y="6172034"/>
            <a:ext cx="2486578" cy="369332"/>
          </a:xfrm>
          <a:prstGeom prst="rect">
            <a:avLst/>
          </a:prstGeom>
        </p:spPr>
        <p:txBody>
          <a:bodyPr wrap="none">
            <a:spAutoFit/>
          </a:bodyPr>
          <a:lstStyle/>
          <a:p>
            <a:r>
              <a:rPr lang="en-US" dirty="0">
                <a:latin typeface="Georgia" panose="02040502050405020303" pitchFamily="18" charset="0"/>
              </a:rPr>
              <a:t>or </a:t>
            </a:r>
            <a:r>
              <a:rPr lang="en-US" dirty="0">
                <a:latin typeface="Consolas" panose="020B0609020204030204" pitchFamily="49" charset="0"/>
              </a:rPr>
              <a:t>k &lt; capacity - 1</a:t>
            </a:r>
            <a:endParaRPr lang="en-CA" dirty="0">
              <a:latin typeface="Consolas" panose="020B0609020204030204" pitchFamily="49" charset="0"/>
            </a:endParaRPr>
          </a:p>
        </p:txBody>
      </p:sp>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365315333"/>
      </p:ext>
    </p:extLst>
  </p:cSld>
  <p:clrMapOvr>
    <a:masterClrMapping/>
  </p:clrMapOvr>
  <mc:AlternateContent xmlns:mc="http://schemas.openxmlformats.org/markup-compatibility/2006" xmlns:p14="http://schemas.microsoft.com/office/powerpoint/2010/main">
    <mc:Choice Requires="p14">
      <p:transition spd="slow" p14:dur="2000" advTm="118833"/>
    </mc:Choice>
    <mc:Fallback xmlns="">
      <p:transition spd="slow" advTm="118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17"/>
                </p:tgtEl>
              </p:cMediaNode>
            </p:audio>
          </p:childTnLst>
        </p:cTn>
      </p:par>
    </p:tnLst>
    <p:bldLst>
      <p:bldP spid="5" grpId="0"/>
      <p:bldP spid="6" grpId="0"/>
      <p:bldP spid="7" grpId="0"/>
      <p:bldP spid="8" grpId="0"/>
      <p:bldP spid="11"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 an array sorted?</a:t>
            </a:r>
          </a:p>
        </p:txBody>
      </p:sp>
      <p:sp>
        <p:nvSpPr>
          <p:cNvPr id="3" name="Content Placeholder 2"/>
          <p:cNvSpPr>
            <a:spLocks noGrp="1"/>
          </p:cNvSpPr>
          <p:nvPr>
            <p:ph idx="1"/>
          </p:nvPr>
        </p:nvSpPr>
        <p:spPr/>
        <p:txBody>
          <a:bodyPr>
            <a:normAutofit lnSpcReduction="10000"/>
          </a:bodyPr>
          <a:lstStyle/>
          <a:p>
            <a:r>
              <a:rPr lang="en-US" dirty="0" smtClean="0"/>
              <a:t>This suggest we need a for loop as follows:</a:t>
            </a:r>
          </a:p>
          <a:p>
            <a:pPr lvl="2"/>
            <a:endParaRPr lang="en-CA" dirty="0" smtClean="0"/>
          </a:p>
          <a:p>
            <a:pPr marL="457200" lvl="1"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k{0}; k &lt; capacity - 1; ++k ) {</a:t>
            </a:r>
          </a:p>
          <a:p>
            <a:pPr marL="457200" lvl="1" indent="0">
              <a:buNone/>
            </a:pPr>
            <a:endParaRPr lang="en-US" sz="1600" dirty="0" smtClean="0">
              <a:latin typeface="Consolas" panose="020B0609020204030204" pitchFamily="49" charset="0"/>
            </a:endParaRPr>
          </a:p>
          <a:p>
            <a:pPr marL="457200" lvl="1" indent="0">
              <a:buNone/>
            </a:pPr>
            <a:endParaRPr lang="en-US" sz="1600" dirty="0">
              <a:latin typeface="Consolas" panose="020B0609020204030204" pitchFamily="49" charset="0"/>
            </a:endParaRPr>
          </a:p>
          <a:p>
            <a:pPr marL="457200" lvl="1" indent="0">
              <a:buNone/>
            </a:pP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83409937"/>
      </p:ext>
    </p:extLst>
  </p:cSld>
  <p:clrMapOvr>
    <a:masterClrMapping/>
  </p:clrMapOvr>
  <mc:AlternateContent xmlns:mc="http://schemas.openxmlformats.org/markup-compatibility/2006" xmlns:p14="http://schemas.microsoft.com/office/powerpoint/2010/main">
    <mc:Choice Requires="p14">
      <p:transition spd="slow" p14:dur="2000" advTm="27550"/>
    </mc:Choice>
    <mc:Fallback xmlns="">
      <p:transition spd="slow" advTm="27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 an array sorted?</a:t>
            </a:r>
          </a:p>
        </p:txBody>
      </p:sp>
      <p:sp>
        <p:nvSpPr>
          <p:cNvPr id="3" name="Content Placeholder 2"/>
          <p:cNvSpPr>
            <a:spLocks noGrp="1"/>
          </p:cNvSpPr>
          <p:nvPr>
            <p:ph idx="1"/>
          </p:nvPr>
        </p:nvSpPr>
        <p:spPr/>
        <p:txBody>
          <a:bodyPr>
            <a:normAutofit lnSpcReduction="10000"/>
          </a:bodyPr>
          <a:lstStyle/>
          <a:p>
            <a:r>
              <a:rPr lang="en-US" dirty="0" smtClean="0"/>
              <a:t>We will check each entry with its next entry:</a:t>
            </a:r>
          </a:p>
          <a:p>
            <a:pPr lvl="2"/>
            <a:endParaRPr lang="en-CA" dirty="0" smtClean="0"/>
          </a:p>
          <a:p>
            <a:pPr marL="457200" lvl="1"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k{0}; k &lt; capacity - 1; ++k ) {</a:t>
            </a:r>
          </a:p>
          <a:p>
            <a:pPr marL="457200" lvl="1" indent="0">
              <a:buNone/>
            </a:pPr>
            <a:r>
              <a:rPr lang="en-US" sz="1600" dirty="0" smtClean="0">
                <a:latin typeface="Consolas" panose="020B0609020204030204" pitchFamily="49" charset="0"/>
              </a:rPr>
              <a:t>        if ( array[k] &gt; array[k + 1] ) {</a:t>
            </a:r>
          </a:p>
          <a:p>
            <a:pPr marL="457200" lvl="1" indent="0">
              <a:buNone/>
            </a:pP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a:t>
            </a: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a:t>
            </a:r>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596637987"/>
      </p:ext>
    </p:extLst>
  </p:cSld>
  <p:clrMapOvr>
    <a:masterClrMapping/>
  </p:clrMapOvr>
  <mc:AlternateContent xmlns:mc="http://schemas.openxmlformats.org/markup-compatibility/2006" xmlns:p14="http://schemas.microsoft.com/office/powerpoint/2010/main">
    <mc:Choice Requires="p14">
      <p:transition spd="slow" p14:dur="2000" advTm="19055"/>
    </mc:Choice>
    <mc:Fallback xmlns="">
      <p:transition spd="slow" advTm="19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 an array sorted?</a:t>
            </a:r>
          </a:p>
        </p:txBody>
      </p:sp>
      <p:sp>
        <p:nvSpPr>
          <p:cNvPr id="3" name="Content Placeholder 2"/>
          <p:cNvSpPr>
            <a:spLocks noGrp="1"/>
          </p:cNvSpPr>
          <p:nvPr>
            <p:ph idx="1"/>
          </p:nvPr>
        </p:nvSpPr>
        <p:spPr/>
        <p:txBody>
          <a:bodyPr>
            <a:normAutofit lnSpcReduction="10000"/>
          </a:bodyPr>
          <a:lstStyle/>
          <a:p>
            <a:r>
              <a:rPr lang="en-US" dirty="0" smtClean="0"/>
              <a:t>If we find the current entry is greater than the next, it is not sorted:</a:t>
            </a:r>
            <a:endParaRPr lang="en-US" dirty="0"/>
          </a:p>
          <a:p>
            <a:pPr lvl="2"/>
            <a:endParaRPr lang="en-CA" dirty="0"/>
          </a:p>
          <a:p>
            <a:pPr marL="457200" lvl="1" indent="0">
              <a:buNone/>
            </a:pPr>
            <a:r>
              <a:rPr lang="en-US" sz="1600" dirty="0">
                <a:latin typeface="Consolas" panose="020B0609020204030204" pitchFamily="49" charset="0"/>
              </a:rPr>
              <a:t>    for (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k{0}; k &lt; capacity - 1; ++k ) {</a:t>
            </a:r>
          </a:p>
          <a:p>
            <a:pPr marL="457200" lvl="1" indent="0">
              <a:buNone/>
            </a:pPr>
            <a:r>
              <a:rPr lang="en-US" sz="1600" dirty="0">
                <a:latin typeface="Consolas" panose="020B0609020204030204" pitchFamily="49" charset="0"/>
              </a:rPr>
              <a:t>        if ( array[k] &gt; array[k + 1] ) {</a:t>
            </a:r>
          </a:p>
          <a:p>
            <a:pPr marL="457200" lvl="1" indent="0">
              <a:buNone/>
            </a:pPr>
            <a:r>
              <a:rPr lang="en-US" sz="1600" dirty="0" smtClean="0">
                <a:latin typeface="Consolas" panose="020B0609020204030204" pitchFamily="49" charset="0"/>
              </a:rPr>
              <a:t>            return false;</a:t>
            </a:r>
            <a:endParaRPr lang="en-US" sz="1600" dirty="0">
              <a:latin typeface="Consolas" panose="020B0609020204030204" pitchFamily="49" charset="0"/>
            </a:endParaRPr>
          </a:p>
          <a:p>
            <a:pPr marL="457200" lvl="1" indent="0">
              <a:buNone/>
            </a:pPr>
            <a:r>
              <a:rPr lang="en-US" sz="1600" dirty="0">
                <a:latin typeface="Consolas" panose="020B0609020204030204" pitchFamily="49" charset="0"/>
              </a:rPr>
              <a:t>        }</a:t>
            </a:r>
          </a:p>
          <a:p>
            <a:pPr marL="457200" lvl="1" indent="0">
              <a:buNone/>
            </a:pPr>
            <a:r>
              <a:rPr lang="en-US" sz="1600" dirty="0">
                <a:latin typeface="Consolas" panose="020B0609020204030204" pitchFamily="49" charset="0"/>
              </a:rPr>
              <a:t>    }</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994213896"/>
      </p:ext>
    </p:extLst>
  </p:cSld>
  <p:clrMapOvr>
    <a:masterClrMapping/>
  </p:clrMapOvr>
  <mc:AlternateContent xmlns:mc="http://schemas.openxmlformats.org/markup-compatibility/2006" xmlns:p14="http://schemas.microsoft.com/office/powerpoint/2010/main">
    <mc:Choice Requires="p14">
      <p:transition spd="slow" p14:dur="2000" advTm="13704"/>
    </mc:Choice>
    <mc:Fallback xmlns="">
      <p:transition spd="slow" advTm="13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Is an array sorted?</a:t>
            </a:r>
          </a:p>
        </p:txBody>
      </p:sp>
      <p:sp>
        <p:nvSpPr>
          <p:cNvPr id="3" name="Content Placeholder 2"/>
          <p:cNvSpPr>
            <a:spLocks noGrp="1"/>
          </p:cNvSpPr>
          <p:nvPr>
            <p:ph idx="1"/>
          </p:nvPr>
        </p:nvSpPr>
        <p:spPr/>
        <p:txBody>
          <a:bodyPr>
            <a:normAutofit lnSpcReduction="10000"/>
          </a:bodyPr>
          <a:lstStyle/>
          <a:p>
            <a:pPr algn="l"/>
            <a:r>
              <a:rPr lang="en-US" dirty="0" smtClean="0"/>
              <a:t>If we have finished comparing all pairs, the array is sorted:</a:t>
            </a:r>
            <a:endParaRPr lang="en-US" dirty="0" smtClean="0">
              <a:latin typeface="Consolas" panose="020B0609020204030204" pitchFamily="49" charset="0"/>
            </a:endParaRPr>
          </a:p>
          <a:p>
            <a:pPr lvl="2"/>
            <a:endParaRPr lang="en-CA" dirty="0" smtClean="0"/>
          </a:p>
          <a:p>
            <a:pPr marL="457200" lvl="1" indent="0">
              <a:buNone/>
            </a:pPr>
            <a:r>
              <a:rPr lang="en-US" sz="1600" dirty="0">
                <a:latin typeface="Consolas" panose="020B0609020204030204" pitchFamily="49" charset="0"/>
              </a:rPr>
              <a:t>    for (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size_t</a:t>
            </a:r>
            <a:r>
              <a:rPr lang="en-US" sz="1600" dirty="0">
                <a:latin typeface="Consolas" panose="020B0609020204030204" pitchFamily="49" charset="0"/>
              </a:rPr>
              <a:t> k{0}; k &lt; capacity - 1; ++k ) {</a:t>
            </a:r>
          </a:p>
          <a:p>
            <a:pPr marL="457200" lvl="1" indent="0">
              <a:buNone/>
            </a:pPr>
            <a:r>
              <a:rPr lang="en-US" sz="1600" dirty="0">
                <a:latin typeface="Consolas" panose="020B0609020204030204" pitchFamily="49" charset="0"/>
              </a:rPr>
              <a:t>        if ( array[k] &gt; array[k + 1] ) {</a:t>
            </a:r>
          </a:p>
          <a:p>
            <a:pPr marL="457200" lvl="1" indent="0">
              <a:buNone/>
            </a:pPr>
            <a:r>
              <a:rPr lang="en-US" sz="1600" dirty="0">
                <a:latin typeface="Consolas" panose="020B0609020204030204" pitchFamily="49" charset="0"/>
              </a:rPr>
              <a:t>            return false;</a:t>
            </a:r>
          </a:p>
          <a:p>
            <a:pPr marL="457200" lvl="1" indent="0">
              <a:buNone/>
            </a:pPr>
            <a:r>
              <a:rPr lang="en-US" sz="1600" dirty="0">
                <a:latin typeface="Consolas" panose="020B0609020204030204" pitchFamily="49" charset="0"/>
              </a:rPr>
              <a:t>        }</a:t>
            </a:r>
          </a:p>
          <a:p>
            <a:pPr marL="457200" lvl="1" indent="0">
              <a:buNone/>
            </a:pPr>
            <a:r>
              <a:rPr lang="en-US" sz="1600" dirty="0">
                <a:latin typeface="Consolas" panose="020B0609020204030204" pitchFamily="49" charset="0"/>
              </a:rPr>
              <a:t>    </a:t>
            </a:r>
            <a:r>
              <a:rPr lang="en-US" sz="1600" dirty="0" smtClean="0">
                <a:latin typeface="Consolas" panose="020B0609020204030204" pitchFamily="49" charset="0"/>
              </a:rPr>
              <a:t>}</a:t>
            </a:r>
          </a:p>
          <a:p>
            <a:pPr marL="457200" lvl="1" indent="0">
              <a:buNone/>
            </a:pPr>
            <a:endParaRPr lang="en-US" sz="1600" dirty="0">
              <a:latin typeface="Consolas" panose="020B0609020204030204" pitchFamily="49" charset="0"/>
            </a:endParaRPr>
          </a:p>
          <a:p>
            <a:pPr marL="457200" lvl="1" indent="0">
              <a:buNone/>
            </a:pPr>
            <a:r>
              <a:rPr lang="en-US" sz="1600" dirty="0" smtClean="0">
                <a:latin typeface="Consolas" panose="020B0609020204030204" pitchFamily="49" charset="0"/>
              </a:rPr>
              <a:t>    return true;</a:t>
            </a:r>
            <a:endParaRPr lang="en-US" sz="1600" dirty="0">
              <a:latin typeface="Consolas" panose="020B0609020204030204" pitchFamily="49"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56991093"/>
      </p:ext>
    </p:extLst>
  </p:cSld>
  <p:clrMapOvr>
    <a:masterClrMapping/>
  </p:clrMapOvr>
  <mc:AlternateContent xmlns:mc="http://schemas.openxmlformats.org/markup-compatibility/2006" xmlns:p14="http://schemas.microsoft.com/office/powerpoint/2010/main">
    <mc:Choice Requires="p14">
      <p:transition spd="slow" p14:dur="2000" advTm="15772"/>
    </mc:Choice>
    <mc:Fallback xmlns="">
      <p:transition spd="slow" advTm="157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0.9|16.8"/>
</p:tagLst>
</file>

<file path=ppt/tags/tag10.xml><?xml version="1.0" encoding="utf-8"?>
<p:tagLst xmlns:a="http://schemas.openxmlformats.org/drawingml/2006/main" xmlns:r="http://schemas.openxmlformats.org/officeDocument/2006/relationships" xmlns:p="http://schemas.openxmlformats.org/presentationml/2006/main">
  <p:tag name="TIMING" val="|46.9"/>
</p:tagLst>
</file>

<file path=ppt/tags/tag11.xml><?xml version="1.0" encoding="utf-8"?>
<p:tagLst xmlns:a="http://schemas.openxmlformats.org/drawingml/2006/main" xmlns:r="http://schemas.openxmlformats.org/officeDocument/2006/relationships" xmlns:p="http://schemas.openxmlformats.org/presentationml/2006/main">
  <p:tag name="TIMING" val="|5.7|26.7|36.4|40.4"/>
</p:tagLst>
</file>

<file path=ppt/tags/tag12.xml><?xml version="1.0" encoding="utf-8"?>
<p:tagLst xmlns:a="http://schemas.openxmlformats.org/drawingml/2006/main" xmlns:r="http://schemas.openxmlformats.org/officeDocument/2006/relationships" xmlns:p="http://schemas.openxmlformats.org/presentationml/2006/main">
  <p:tag name="TIMING" val="|12|11.6|93.7"/>
</p:tagLst>
</file>

<file path=ppt/tags/tag13.xml><?xml version="1.0" encoding="utf-8"?>
<p:tagLst xmlns:a="http://schemas.openxmlformats.org/drawingml/2006/main" xmlns:r="http://schemas.openxmlformats.org/officeDocument/2006/relationships" xmlns:p="http://schemas.openxmlformats.org/presentationml/2006/main">
  <p:tag name="TIMING" val="|8.1|12.1|27|50.3"/>
</p:tagLst>
</file>

<file path=ppt/tags/tag2.xml><?xml version="1.0" encoding="utf-8"?>
<p:tagLst xmlns:a="http://schemas.openxmlformats.org/drawingml/2006/main" xmlns:r="http://schemas.openxmlformats.org/officeDocument/2006/relationships" xmlns:p="http://schemas.openxmlformats.org/presentationml/2006/main">
  <p:tag name="TIMING" val="|15.4|11"/>
</p:tagLst>
</file>

<file path=ppt/tags/tag3.xml><?xml version="1.0" encoding="utf-8"?>
<p:tagLst xmlns:a="http://schemas.openxmlformats.org/drawingml/2006/main" xmlns:r="http://schemas.openxmlformats.org/officeDocument/2006/relationships" xmlns:p="http://schemas.openxmlformats.org/presentationml/2006/main">
  <p:tag name="TIMING" val="|22.3|6.3|24.9|10.7|14.3|7.5|12.4"/>
</p:tagLst>
</file>

<file path=ppt/tags/tag4.xml><?xml version="1.0" encoding="utf-8"?>
<p:tagLst xmlns:a="http://schemas.openxmlformats.org/drawingml/2006/main" xmlns:r="http://schemas.openxmlformats.org/officeDocument/2006/relationships" xmlns:p="http://schemas.openxmlformats.org/presentationml/2006/main">
  <p:tag name="TIMING" val="|33.9"/>
</p:tagLst>
</file>

<file path=ppt/tags/tag5.xml><?xml version="1.0" encoding="utf-8"?>
<p:tagLst xmlns:a="http://schemas.openxmlformats.org/drawingml/2006/main" xmlns:r="http://schemas.openxmlformats.org/officeDocument/2006/relationships" xmlns:p="http://schemas.openxmlformats.org/presentationml/2006/main">
  <p:tag name="TIMING" val="|33.9"/>
</p:tagLst>
</file>

<file path=ppt/tags/tag6.xml><?xml version="1.0" encoding="utf-8"?>
<p:tagLst xmlns:a="http://schemas.openxmlformats.org/drawingml/2006/main" xmlns:r="http://schemas.openxmlformats.org/officeDocument/2006/relationships" xmlns:p="http://schemas.openxmlformats.org/presentationml/2006/main">
  <p:tag name="TIMING" val="|12.4"/>
</p:tagLst>
</file>

<file path=ppt/tags/tag7.xml><?xml version="1.0" encoding="utf-8"?>
<p:tagLst xmlns:a="http://schemas.openxmlformats.org/drawingml/2006/main" xmlns:r="http://schemas.openxmlformats.org/officeDocument/2006/relationships" xmlns:p="http://schemas.openxmlformats.org/presentationml/2006/main">
  <p:tag name="TIMING" val="|12.4"/>
</p:tagLst>
</file>

<file path=ppt/tags/tag8.xml><?xml version="1.0" encoding="utf-8"?>
<p:tagLst xmlns:a="http://schemas.openxmlformats.org/drawingml/2006/main" xmlns:r="http://schemas.openxmlformats.org/officeDocument/2006/relationships" xmlns:p="http://schemas.openxmlformats.org/presentationml/2006/main">
  <p:tag name="TIMING" val="|12.4"/>
</p:tagLst>
</file>

<file path=ppt/tags/tag9.xml><?xml version="1.0" encoding="utf-8"?>
<p:tagLst xmlns:a="http://schemas.openxmlformats.org/drawingml/2006/main" xmlns:r="http://schemas.openxmlformats.org/officeDocument/2006/relationships" xmlns:p="http://schemas.openxmlformats.org/presentationml/2006/main">
  <p:tag name="TIMING" val="|18.7|11.2"/>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65862</TotalTime>
  <Words>1141</Words>
  <Application>Microsoft Office PowerPoint</Application>
  <PresentationFormat>On-screen Show (4:3)</PresentationFormat>
  <Paragraphs>211</Paragraphs>
  <Slides>20</Slides>
  <Notes>0</Notes>
  <HiddenSlides>0</HiddenSlides>
  <MMClips>20</MMClips>
  <ScaleCrop>false</ScaleCrop>
  <HeadingPairs>
    <vt:vector size="4" baseType="variant">
      <vt:variant>
        <vt:lpstr>Theme</vt:lpstr>
      </vt:variant>
      <vt:variant>
        <vt:i4>1</vt:i4>
      </vt:variant>
      <vt:variant>
        <vt:lpstr>Slide Titles</vt:lpstr>
      </vt:variant>
      <vt:variant>
        <vt:i4>20</vt:i4>
      </vt:variant>
    </vt:vector>
  </HeadingPairs>
  <TitlesOfParts>
    <vt:vector size="21" baseType="lpstr">
      <vt:lpstr>Custom Design</vt:lpstr>
      <vt:lpstr>Sorted arrays</vt:lpstr>
      <vt:lpstr>Outline</vt:lpstr>
      <vt:lpstr>Sorted arrays</vt:lpstr>
      <vt:lpstr>Is an array sorted?</vt:lpstr>
      <vt:lpstr>Is an array sorted?</vt:lpstr>
      <vt:lpstr>Is an array sorted?</vt:lpstr>
      <vt:lpstr>Is an array sorted?</vt:lpstr>
      <vt:lpstr>Is an array sorted?</vt:lpstr>
      <vt:lpstr>Is an array sorted?</vt:lpstr>
      <vt:lpstr>Is an array sorted?</vt:lpstr>
      <vt:lpstr>Useful return values</vt:lpstr>
      <vt:lpstr>Useful return values</vt:lpstr>
      <vt:lpstr>Consistency</vt:lpstr>
      <vt:lpstr>Consistency</vt:lpstr>
      <vt:lpstr>Errors</vt:lpstr>
      <vt:lpstr>Summary</vt:lpstr>
      <vt:lpstr>References</vt:lpstr>
      <vt:lpstr>Acknowledgments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1334</cp:revision>
  <dcterms:created xsi:type="dcterms:W3CDTF">2009-09-11T23:00:44Z</dcterms:created>
  <dcterms:modified xsi:type="dcterms:W3CDTF">2020-09-10T02:57:28Z</dcterms:modified>
</cp:coreProperties>
</file>